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9" r:id="rId2"/>
    <p:sldId id="321" r:id="rId3"/>
    <p:sldId id="319" r:id="rId4"/>
    <p:sldId id="320" r:id="rId5"/>
    <p:sldId id="335" r:id="rId6"/>
    <p:sldId id="336" r:id="rId7"/>
    <p:sldId id="364" r:id="rId8"/>
    <p:sldId id="362" r:id="rId9"/>
    <p:sldId id="365" r:id="rId10"/>
    <p:sldId id="366" r:id="rId11"/>
    <p:sldId id="327" r:id="rId12"/>
    <p:sldId id="368" r:id="rId13"/>
    <p:sldId id="340" r:id="rId14"/>
    <p:sldId id="367" r:id="rId15"/>
    <p:sldId id="354" r:id="rId16"/>
    <p:sldId id="328" r:id="rId17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E37"/>
    <a:srgbClr val="EDD441"/>
    <a:srgbClr val="8A0000"/>
    <a:srgbClr val="E51101"/>
    <a:srgbClr val="D11001"/>
    <a:srgbClr val="A70D01"/>
    <a:srgbClr val="ED1201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6923" autoAdjust="0"/>
  </p:normalViewPr>
  <p:slideViewPr>
    <p:cSldViewPr>
      <p:cViewPr>
        <p:scale>
          <a:sx n="100" d="100"/>
          <a:sy n="100" d="100"/>
        </p:scale>
        <p:origin x="-200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84251968503936"/>
                  <c:y val="-0.1968909940944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30.4</c:v>
                </c:pt>
                <c:pt idx="1">
                  <c:v>69.599999999999994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9001447755804909"/>
                  <c:y val="8.879662004662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495797341962002"/>
                  <c:y val="-0.19141675632060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42.3</c:v>
                </c:pt>
                <c:pt idx="1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6.690037033971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59810541884235"/>
                  <c:y val="-0.1695205066137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32.5</c:v>
                </c:pt>
                <c:pt idx="1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8.879662004662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535410996000445"/>
                  <c:y val="-0.1476242569068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59.9</c:v>
                </c:pt>
                <c:pt idx="1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84251968503936"/>
                  <c:y val="-0.1968909940944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23.9</c:v>
                </c:pt>
                <c:pt idx="1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842335226641485"/>
                  <c:y val="-0.1749945690404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22.6</c:v>
                </c:pt>
                <c:pt idx="1">
                  <c:v>77.400000000000006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59810541884235"/>
                  <c:y val="-0.12025394477317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29.3</c:v>
                </c:pt>
                <c:pt idx="1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71735084990555E-2"/>
          <c:y val="4.5599371043158025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7.784849519316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086565034440617"/>
                  <c:y val="-0.18594269389387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Mogilev FEZ</c:v>
                </c:pt>
                <c:pt idx="1">
                  <c:v>Other organizations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35.299999999999997</c:v>
                </c:pt>
                <c:pt idx="1">
                  <c:v>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E5F10-3C8C-4DE4-947E-1D030B685BA7}" type="presOf" srcId="{6F600362-9BF7-4BBD-8CAF-33D38CCB66AD}" destId="{66833BBF-6D14-4140-AF19-28249376095B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E5A6FB4B-775C-41CF-9EB7-55AC80AF9D3F}" type="presOf" srcId="{06B27C93-E21B-4B1C-A58A-20687B7D43AA}" destId="{19F59C74-9C56-4DE5-B00E-9EC4C734E025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4FD68341-1513-45D3-8319-CA025FDD2FB7}" type="presOf" srcId="{86B59CC3-1BA1-49A7-B3E6-7A19B7930E17}" destId="{422FA2ED-25BE-4CAE-9188-D7BAB2DAA44C}" srcOrd="0" destOrd="0" presId="urn:microsoft.com/office/officeart/2005/8/layout/chevron1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546394EC-3673-4DF3-B52D-26B9332D8838}" type="presOf" srcId="{9C0D08EE-43D9-4EC4-9784-B4E9494342DF}" destId="{1613DC1D-84EC-404D-825A-C9D88076A419}" srcOrd="0" destOrd="0" presId="urn:microsoft.com/office/officeart/2005/8/layout/chevron1"/>
    <dgm:cxn modelId="{5FA68044-F616-4D06-BA60-BF256269AC04}" type="presOf" srcId="{50AD5B6D-47B4-4BEB-8D2F-C86D0BAE65C0}" destId="{C7660D9D-1EB8-4459-95ED-E34EA59770D2}" srcOrd="0" destOrd="0" presId="urn:microsoft.com/office/officeart/2005/8/layout/chevron1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5F73CA91-BFAD-4301-959B-74C6786BDF83}" type="presParOf" srcId="{19F59C74-9C56-4DE5-B00E-9EC4C734E025}" destId="{422FA2ED-25BE-4CAE-9188-D7BAB2DAA44C}" srcOrd="0" destOrd="0" presId="urn:microsoft.com/office/officeart/2005/8/layout/chevron1"/>
    <dgm:cxn modelId="{9DE12695-3321-4A89-B709-8D598245999A}" type="presParOf" srcId="{19F59C74-9C56-4DE5-B00E-9EC4C734E025}" destId="{559C33B3-8686-4443-9962-AAC1CFD08F05}" srcOrd="1" destOrd="0" presId="urn:microsoft.com/office/officeart/2005/8/layout/chevron1"/>
    <dgm:cxn modelId="{FF9300D8-18A1-48BC-80CC-ABC04A8C7DEF}" type="presParOf" srcId="{19F59C74-9C56-4DE5-B00E-9EC4C734E025}" destId="{C7660D9D-1EB8-4459-95ED-E34EA59770D2}" srcOrd="2" destOrd="0" presId="urn:microsoft.com/office/officeart/2005/8/layout/chevron1"/>
    <dgm:cxn modelId="{2047AACA-6FAA-456A-A21B-209677664DAA}" type="presParOf" srcId="{19F59C74-9C56-4DE5-B00E-9EC4C734E025}" destId="{75A3A827-A927-4EF6-BF71-0DEF0774C16F}" srcOrd="3" destOrd="0" presId="urn:microsoft.com/office/officeart/2005/8/layout/chevron1"/>
    <dgm:cxn modelId="{BEADF708-7E0B-4A93-AFFD-B1873C9A183E}" type="presParOf" srcId="{19F59C74-9C56-4DE5-B00E-9EC4C734E025}" destId="{1613DC1D-84EC-404D-825A-C9D88076A419}" srcOrd="4" destOrd="0" presId="urn:microsoft.com/office/officeart/2005/8/layout/chevron1"/>
    <dgm:cxn modelId="{3A6F0188-CC29-40A4-A93B-FD89821A00D7}" type="presParOf" srcId="{19F59C74-9C56-4DE5-B00E-9EC4C734E025}" destId="{CC96316C-0DBD-4286-87D4-AF678154A3D6}" srcOrd="5" destOrd="0" presId="urn:microsoft.com/office/officeart/2005/8/layout/chevron1"/>
    <dgm:cxn modelId="{40B4A610-237F-4560-8FA7-89FCD7150299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C2365-2C18-4511-948B-353E16A45205}" type="presOf" srcId="{86B59CC3-1BA1-49A7-B3E6-7A19B7930E17}" destId="{422FA2ED-25BE-4CAE-9188-D7BAB2DAA44C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8B60A476-D8E9-4328-A401-4CEE234B6B56}" type="presOf" srcId="{6F600362-9BF7-4BBD-8CAF-33D38CCB66AD}" destId="{66833BBF-6D14-4140-AF19-28249376095B}" srcOrd="0" destOrd="0" presId="urn:microsoft.com/office/officeart/2005/8/layout/chevron1"/>
    <dgm:cxn modelId="{0467BF37-4052-4E7D-BAF4-2DE3B2420127}" type="presOf" srcId="{06B27C93-E21B-4B1C-A58A-20687B7D43AA}" destId="{19F59C74-9C56-4DE5-B00E-9EC4C734E025}" srcOrd="0" destOrd="0" presId="urn:microsoft.com/office/officeart/2005/8/layout/chevron1"/>
    <dgm:cxn modelId="{28C767B5-2E64-4C6B-BA63-5B341F902709}" type="presOf" srcId="{50AD5B6D-47B4-4BEB-8D2F-C86D0BAE65C0}" destId="{C7660D9D-1EB8-4459-95ED-E34EA59770D2}" srcOrd="0" destOrd="0" presId="urn:microsoft.com/office/officeart/2005/8/layout/chevron1"/>
    <dgm:cxn modelId="{9B82D818-2A33-44FB-93E4-5ED0ECAD1AF0}" type="presOf" srcId="{9C0D08EE-43D9-4EC4-9784-B4E9494342DF}" destId="{1613DC1D-84EC-404D-825A-C9D88076A419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9446A9B9-7F14-4879-8DB4-A6365E6D5639}" type="presParOf" srcId="{19F59C74-9C56-4DE5-B00E-9EC4C734E025}" destId="{422FA2ED-25BE-4CAE-9188-D7BAB2DAA44C}" srcOrd="0" destOrd="0" presId="urn:microsoft.com/office/officeart/2005/8/layout/chevron1"/>
    <dgm:cxn modelId="{68C21431-06B5-406F-B44C-C99E394E0821}" type="presParOf" srcId="{19F59C74-9C56-4DE5-B00E-9EC4C734E025}" destId="{559C33B3-8686-4443-9962-AAC1CFD08F05}" srcOrd="1" destOrd="0" presId="urn:microsoft.com/office/officeart/2005/8/layout/chevron1"/>
    <dgm:cxn modelId="{274A7947-1AE4-4D03-8EC8-88BE813E7EC8}" type="presParOf" srcId="{19F59C74-9C56-4DE5-B00E-9EC4C734E025}" destId="{C7660D9D-1EB8-4459-95ED-E34EA59770D2}" srcOrd="2" destOrd="0" presId="urn:microsoft.com/office/officeart/2005/8/layout/chevron1"/>
    <dgm:cxn modelId="{9C37F444-ACFE-4B10-BF49-521D74C322A3}" type="presParOf" srcId="{19F59C74-9C56-4DE5-B00E-9EC4C734E025}" destId="{75A3A827-A927-4EF6-BF71-0DEF0774C16F}" srcOrd="3" destOrd="0" presId="urn:microsoft.com/office/officeart/2005/8/layout/chevron1"/>
    <dgm:cxn modelId="{34AE99A6-9E82-439D-9294-EE1629A2C86B}" type="presParOf" srcId="{19F59C74-9C56-4DE5-B00E-9EC4C734E025}" destId="{1613DC1D-84EC-404D-825A-C9D88076A419}" srcOrd="4" destOrd="0" presId="urn:microsoft.com/office/officeart/2005/8/layout/chevron1"/>
    <dgm:cxn modelId="{7260AE5A-EFCB-47BF-8BD6-C66393441A2F}" type="presParOf" srcId="{19F59C74-9C56-4DE5-B00E-9EC4C734E025}" destId="{CC96316C-0DBD-4286-87D4-AF678154A3D6}" srcOrd="5" destOrd="0" presId="urn:microsoft.com/office/officeart/2005/8/layout/chevron1"/>
    <dgm:cxn modelId="{1F9956A0-5A83-47AE-AFAC-0640BDE9FDFB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05FDC-7BEE-4ED0-BC95-89660F8EE91E}" type="presOf" srcId="{9C0D08EE-43D9-4EC4-9784-B4E9494342DF}" destId="{1613DC1D-84EC-404D-825A-C9D88076A419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838541DF-385B-4967-96EB-5B3897F9E615}" type="presOf" srcId="{06B27C93-E21B-4B1C-A58A-20687B7D43AA}" destId="{19F59C74-9C56-4DE5-B00E-9EC4C734E025}" srcOrd="0" destOrd="0" presId="urn:microsoft.com/office/officeart/2005/8/layout/chevron1"/>
    <dgm:cxn modelId="{1FF6B0B9-1F30-4115-A788-167FEBA59FEC}" type="presOf" srcId="{86B59CC3-1BA1-49A7-B3E6-7A19B7930E17}" destId="{422FA2ED-25BE-4CAE-9188-D7BAB2DAA44C}" srcOrd="0" destOrd="0" presId="urn:microsoft.com/office/officeart/2005/8/layout/chevron1"/>
    <dgm:cxn modelId="{5693D5B4-ECA1-4B43-9570-BAAC253B87F0}" type="presOf" srcId="{50AD5B6D-47B4-4BEB-8D2F-C86D0BAE65C0}" destId="{C7660D9D-1EB8-4459-95ED-E34EA59770D2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9E47162E-B26A-4E79-BAE6-F0CCA5803C70}" type="presOf" srcId="{6F600362-9BF7-4BBD-8CAF-33D38CCB66AD}" destId="{66833BBF-6D14-4140-AF19-28249376095B}" srcOrd="0" destOrd="0" presId="urn:microsoft.com/office/officeart/2005/8/layout/chevron1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714B3D50-D870-474E-A5F9-90D464381753}" type="presParOf" srcId="{19F59C74-9C56-4DE5-B00E-9EC4C734E025}" destId="{422FA2ED-25BE-4CAE-9188-D7BAB2DAA44C}" srcOrd="0" destOrd="0" presId="urn:microsoft.com/office/officeart/2005/8/layout/chevron1"/>
    <dgm:cxn modelId="{A5953F8A-2A6D-4D72-99B7-932E988DCDD9}" type="presParOf" srcId="{19F59C74-9C56-4DE5-B00E-9EC4C734E025}" destId="{559C33B3-8686-4443-9962-AAC1CFD08F05}" srcOrd="1" destOrd="0" presId="urn:microsoft.com/office/officeart/2005/8/layout/chevron1"/>
    <dgm:cxn modelId="{E1A4F24D-496E-4BAE-BEA9-E6C735029C52}" type="presParOf" srcId="{19F59C74-9C56-4DE5-B00E-9EC4C734E025}" destId="{C7660D9D-1EB8-4459-95ED-E34EA59770D2}" srcOrd="2" destOrd="0" presId="urn:microsoft.com/office/officeart/2005/8/layout/chevron1"/>
    <dgm:cxn modelId="{1175B951-86F0-43C1-BFE8-CBF7B75C81C5}" type="presParOf" srcId="{19F59C74-9C56-4DE5-B00E-9EC4C734E025}" destId="{75A3A827-A927-4EF6-BF71-0DEF0774C16F}" srcOrd="3" destOrd="0" presId="urn:microsoft.com/office/officeart/2005/8/layout/chevron1"/>
    <dgm:cxn modelId="{10BBB831-7AFC-4D47-85CA-FDC04160B049}" type="presParOf" srcId="{19F59C74-9C56-4DE5-B00E-9EC4C734E025}" destId="{1613DC1D-84EC-404D-825A-C9D88076A419}" srcOrd="4" destOrd="0" presId="urn:microsoft.com/office/officeart/2005/8/layout/chevron1"/>
    <dgm:cxn modelId="{434C25E1-C462-42A9-8DC5-44665B3D386E}" type="presParOf" srcId="{19F59C74-9C56-4DE5-B00E-9EC4C734E025}" destId="{CC96316C-0DBD-4286-87D4-AF678154A3D6}" srcOrd="5" destOrd="0" presId="urn:microsoft.com/office/officeart/2005/8/layout/chevron1"/>
    <dgm:cxn modelId="{6DB607E7-9398-40FC-AF30-F7508CB19DE6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 custLinFactNeighborY="-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6295077C-03B7-430B-8520-81F1C3AF39F5}" type="presOf" srcId="{50AD5B6D-47B4-4BEB-8D2F-C86D0BAE65C0}" destId="{C7660D9D-1EB8-4459-95ED-E34EA59770D2}" srcOrd="0" destOrd="0" presId="urn:microsoft.com/office/officeart/2005/8/layout/chevron1"/>
    <dgm:cxn modelId="{6E509509-2454-4B8F-B076-1D2F619E6BC6}" type="presOf" srcId="{06B27C93-E21B-4B1C-A58A-20687B7D43AA}" destId="{19F59C74-9C56-4DE5-B00E-9EC4C734E025}" srcOrd="0" destOrd="0" presId="urn:microsoft.com/office/officeart/2005/8/layout/chevron1"/>
    <dgm:cxn modelId="{885DDB88-CB4E-436D-AD13-BDF7707CA069}" type="presOf" srcId="{86B59CC3-1BA1-49A7-B3E6-7A19B7930E17}" destId="{422FA2ED-25BE-4CAE-9188-D7BAB2DAA44C}" srcOrd="0" destOrd="0" presId="urn:microsoft.com/office/officeart/2005/8/layout/chevron1"/>
    <dgm:cxn modelId="{582C43A8-E09C-4015-9B52-31158C268444}" type="presOf" srcId="{9C0D08EE-43D9-4EC4-9784-B4E9494342DF}" destId="{1613DC1D-84EC-404D-825A-C9D88076A419}" srcOrd="0" destOrd="0" presId="urn:microsoft.com/office/officeart/2005/8/layout/chevron1"/>
    <dgm:cxn modelId="{9F7EA12F-D8E2-4329-B77B-D416126EAE85}" type="presOf" srcId="{6F600362-9BF7-4BBD-8CAF-33D38CCB66AD}" destId="{66833BBF-6D14-4140-AF19-28249376095B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F5FEBE6E-6A00-47F7-B385-1C5DE2DFB844}" type="presParOf" srcId="{19F59C74-9C56-4DE5-B00E-9EC4C734E025}" destId="{422FA2ED-25BE-4CAE-9188-D7BAB2DAA44C}" srcOrd="0" destOrd="0" presId="urn:microsoft.com/office/officeart/2005/8/layout/chevron1"/>
    <dgm:cxn modelId="{946EEAB1-3068-4A21-AEC4-6389903F9156}" type="presParOf" srcId="{19F59C74-9C56-4DE5-B00E-9EC4C734E025}" destId="{559C33B3-8686-4443-9962-AAC1CFD08F05}" srcOrd="1" destOrd="0" presId="urn:microsoft.com/office/officeart/2005/8/layout/chevron1"/>
    <dgm:cxn modelId="{A674FC5E-8635-434B-B305-22725495E423}" type="presParOf" srcId="{19F59C74-9C56-4DE5-B00E-9EC4C734E025}" destId="{C7660D9D-1EB8-4459-95ED-E34EA59770D2}" srcOrd="2" destOrd="0" presId="urn:microsoft.com/office/officeart/2005/8/layout/chevron1"/>
    <dgm:cxn modelId="{F16EB8B7-26AD-430D-8BEF-CF7EC13AB5DD}" type="presParOf" srcId="{19F59C74-9C56-4DE5-B00E-9EC4C734E025}" destId="{75A3A827-A927-4EF6-BF71-0DEF0774C16F}" srcOrd="3" destOrd="0" presId="urn:microsoft.com/office/officeart/2005/8/layout/chevron1"/>
    <dgm:cxn modelId="{24FFA975-D7D6-468F-86C2-073532037C1D}" type="presParOf" srcId="{19F59C74-9C56-4DE5-B00E-9EC4C734E025}" destId="{1613DC1D-84EC-404D-825A-C9D88076A419}" srcOrd="4" destOrd="0" presId="urn:microsoft.com/office/officeart/2005/8/layout/chevron1"/>
    <dgm:cxn modelId="{67B255F5-718F-4154-AB0F-566AB0F4E8DB}" type="presParOf" srcId="{19F59C74-9C56-4DE5-B00E-9EC4C734E025}" destId="{CC96316C-0DBD-4286-87D4-AF678154A3D6}" srcOrd="5" destOrd="0" presId="urn:microsoft.com/office/officeart/2005/8/layout/chevron1"/>
    <dgm:cxn modelId="{5FD7D6E5-5D39-4285-B081-DF5912936965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3356C-80A9-4278-A2D2-2055487EB9FA}" type="doc">
      <dgm:prSet loTypeId="urn:microsoft.com/office/officeart/2005/8/layout/h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F7BCF4-FF39-446C-957A-55251ABF9E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 </a:t>
          </a:r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day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BEC7D996-D922-4EDF-8595-0C3FE3718350}" type="parTrans" cxnId="{B36D994D-8A32-4AE0-B8EA-B9D77F96725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C74DA534-F613-4502-9734-2DEDA04FC82B}" type="sibTrans" cxnId="{B36D994D-8A32-4AE0-B8EA-B9D77F96725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4E3C2B55-79EF-4CAD-B3D6-E3708C321FD9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Investor`s proposal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18B7AB68-0A5C-4B42-99B2-EE1B6C4EB52B}" type="parTrans" cxnId="{436B5509-CEA9-4508-B3A7-59A12E06352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EA81F758-58E8-4011-8FF3-47C9B33B068F}" type="sibTrans" cxnId="{436B5509-CEA9-4508-B3A7-59A12E06352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57B02964-A95C-4503-89A0-AAA3105C8ACA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Depends on investor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9C6C9B1-FD43-4B80-A876-D6928C0F4AE0}" type="parTrans" cxnId="{E9E77687-690C-4F7F-8395-F17B187571D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612F74B-534F-466C-8BFD-CB021C2DB18D}" type="sibTrans" cxnId="{E9E77687-690C-4F7F-8395-F17B187571D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6EB49593-F809-4823-B80C-FF0F4853E7B5}">
      <dgm:prSet phldrT="[Текст]" custT="1"/>
      <dgm:spPr/>
      <dgm:t>
        <a:bodyPr/>
        <a:lstStyle/>
        <a:p>
          <a:endParaRPr lang="ru-RU" sz="20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122F8EAD-E81B-4395-8E1F-B9DDC6F2339D}" type="parTrans" cxnId="{381280EB-F157-4C58-8091-DCC004657E6C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26E1238-CCF2-467E-92C5-28B548491244}" type="sibTrans" cxnId="{381280EB-F157-4C58-8091-DCC004657E6C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DE4343CD-1ACB-43F9-ADB8-1349FDC396F4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Business plan development 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AD8A65EB-D958-4B45-95E4-8E31A495E86E}" type="parTrans" cxnId="{D148C6F3-F2EB-4ECA-903B-F69C1A27BABE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2165859B-6B51-457D-9AFF-52CB46CF33CC}" type="sibTrans" cxnId="{D148C6F3-F2EB-4ECA-903B-F69C1A27BABE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57EFB831-7067-4D51-8DDB-CCFE14EF7D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14 </a:t>
          </a:r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days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0F1200B1-8334-4377-B8F9-C980FC3F6F6F}" type="parTrans" cxnId="{FDC5EBE5-0D16-4574-B224-E6D917FDF628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21B3D1A5-5AD7-4124-829A-4D3112DCDA5C}" type="sibTrans" cxnId="{FDC5EBE5-0D16-4574-B224-E6D917FDF628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FF137DA9-3215-4F84-A27C-0EB019BAF224}">
      <dgm:prSet phldrT="[Текст]" custT="1"/>
      <dgm:spPr/>
      <dgm:t>
        <a:bodyPr/>
        <a:lstStyle/>
        <a:p>
          <a:pPr marL="0" indent="0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Business plan expertise and registration as a resident of Mogilev FEZ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B81301DE-2BE2-4592-8DEE-0694DE81FBF7}" type="parTrans" cxnId="{1CB17EC4-125A-40AA-9292-D6B986BEE5B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68012DF6-C2D9-4521-B1B3-B94A781C327F}" type="sibTrans" cxnId="{1CB17EC4-125A-40AA-9292-D6B986BEE5B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CEE5D648-E518-4CFF-A147-9C1DBE6F3DF1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en-US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State registration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935AF8FB-AD49-4BE5-8B52-36DA8A66D591}" type="parTrans" cxnId="{514DE750-5351-4BDA-8E22-A0D13142E0B4}">
      <dgm:prSet/>
      <dgm:spPr/>
      <dgm:t>
        <a:bodyPr/>
        <a:lstStyle/>
        <a:p>
          <a:endParaRPr lang="ru-RU"/>
        </a:p>
      </dgm:t>
    </dgm:pt>
    <dgm:pt modelId="{2CE81F2F-591C-4946-9E15-CC23C437B592}" type="sibTrans" cxnId="{514DE750-5351-4BDA-8E22-A0D13142E0B4}">
      <dgm:prSet/>
      <dgm:spPr/>
      <dgm:t>
        <a:bodyPr/>
        <a:lstStyle/>
        <a:p>
          <a:endParaRPr lang="ru-RU"/>
        </a:p>
      </dgm:t>
    </dgm:pt>
    <dgm:pt modelId="{727F6953-B400-4BCD-95E7-0A6C034FE12B}" type="pres">
      <dgm:prSet presAssocID="{6483356C-80A9-4278-A2D2-2055487EB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832242-8237-414F-A0E7-0BAC68FEB7FD}" type="pres">
      <dgm:prSet presAssocID="{6483356C-80A9-4278-A2D2-2055487EB9FA}" presName="tSp" presStyleCnt="0"/>
      <dgm:spPr/>
      <dgm:t>
        <a:bodyPr/>
        <a:lstStyle/>
        <a:p>
          <a:endParaRPr lang="ru-RU"/>
        </a:p>
      </dgm:t>
    </dgm:pt>
    <dgm:pt modelId="{B27EAD07-9F7B-4EB0-84E1-8389BD4DDE98}" type="pres">
      <dgm:prSet presAssocID="{6483356C-80A9-4278-A2D2-2055487EB9FA}" presName="bSp" presStyleCnt="0"/>
      <dgm:spPr/>
      <dgm:t>
        <a:bodyPr/>
        <a:lstStyle/>
        <a:p>
          <a:endParaRPr lang="ru-RU"/>
        </a:p>
      </dgm:t>
    </dgm:pt>
    <dgm:pt modelId="{772AD782-8B9F-49F6-B5B3-47777295EA9D}" type="pres">
      <dgm:prSet presAssocID="{6483356C-80A9-4278-A2D2-2055487EB9FA}" presName="process" presStyleCnt="0"/>
      <dgm:spPr/>
      <dgm:t>
        <a:bodyPr/>
        <a:lstStyle/>
        <a:p>
          <a:endParaRPr lang="ru-RU"/>
        </a:p>
      </dgm:t>
    </dgm:pt>
    <dgm:pt modelId="{C000878C-519D-48EA-B161-28C3E88917FD}" type="pres">
      <dgm:prSet presAssocID="{C3F7BCF4-FF39-446C-957A-55251ABF9ED2}" presName="composite1" presStyleCnt="0"/>
      <dgm:spPr/>
      <dgm:t>
        <a:bodyPr/>
        <a:lstStyle/>
        <a:p>
          <a:endParaRPr lang="ru-RU"/>
        </a:p>
      </dgm:t>
    </dgm:pt>
    <dgm:pt modelId="{1F65F10F-8D94-415B-A002-BD4501384E63}" type="pres">
      <dgm:prSet presAssocID="{C3F7BCF4-FF39-446C-957A-55251ABF9ED2}" presName="dummyNode1" presStyleLbl="node1" presStyleIdx="0" presStyleCnt="3"/>
      <dgm:spPr/>
      <dgm:t>
        <a:bodyPr/>
        <a:lstStyle/>
        <a:p>
          <a:endParaRPr lang="ru-RU"/>
        </a:p>
      </dgm:t>
    </dgm:pt>
    <dgm:pt modelId="{7B79E78B-729F-4689-AAD9-572D3C4B8EFE}" type="pres">
      <dgm:prSet presAssocID="{C3F7BCF4-FF39-446C-957A-55251ABF9ED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E104-9265-42F6-9F8F-2C72181F5371}" type="pres">
      <dgm:prSet presAssocID="{C3F7BCF4-FF39-446C-957A-55251ABF9ED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D458-A337-4207-A534-D5A93173C6B8}" type="pres">
      <dgm:prSet presAssocID="{C3F7BCF4-FF39-446C-957A-55251ABF9ED2}" presName="parentNode1" presStyleLbl="node1" presStyleIdx="0" presStyleCnt="3" custLinFactNeighborY="23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33AD-0F02-4131-87C8-4128F4CB8EB2}" type="pres">
      <dgm:prSet presAssocID="{C3F7BCF4-FF39-446C-957A-55251ABF9ED2}" presName="connSite1" presStyleCnt="0"/>
      <dgm:spPr/>
      <dgm:t>
        <a:bodyPr/>
        <a:lstStyle/>
        <a:p>
          <a:endParaRPr lang="ru-RU"/>
        </a:p>
      </dgm:t>
    </dgm:pt>
    <dgm:pt modelId="{B0837B2F-E82C-49CF-BA84-5D3335247744}" type="pres">
      <dgm:prSet presAssocID="{C74DA534-F613-4502-9734-2DEDA04FC82B}" presName="Name9" presStyleLbl="sibTrans2D1" presStyleIdx="0" presStyleCnt="2"/>
      <dgm:spPr/>
      <dgm:t>
        <a:bodyPr/>
        <a:lstStyle/>
        <a:p>
          <a:endParaRPr lang="ru-RU"/>
        </a:p>
      </dgm:t>
    </dgm:pt>
    <dgm:pt modelId="{DD759353-6EFB-4EF1-9028-6E677857BC43}" type="pres">
      <dgm:prSet presAssocID="{57B02964-A95C-4503-89A0-AAA3105C8ACA}" presName="composite2" presStyleCnt="0"/>
      <dgm:spPr/>
      <dgm:t>
        <a:bodyPr/>
        <a:lstStyle/>
        <a:p>
          <a:endParaRPr lang="ru-RU"/>
        </a:p>
      </dgm:t>
    </dgm:pt>
    <dgm:pt modelId="{BB9E6C91-D2E2-4E37-9BC9-6F06AD8C72EA}" type="pres">
      <dgm:prSet presAssocID="{57B02964-A95C-4503-89A0-AAA3105C8ACA}" presName="dummyNode2" presStyleLbl="node1" presStyleIdx="0" presStyleCnt="3"/>
      <dgm:spPr/>
      <dgm:t>
        <a:bodyPr/>
        <a:lstStyle/>
        <a:p>
          <a:endParaRPr lang="ru-RU"/>
        </a:p>
      </dgm:t>
    </dgm:pt>
    <dgm:pt modelId="{30ECAD42-089F-4D49-BB6E-8F0454E1DA9A}" type="pres">
      <dgm:prSet presAssocID="{57B02964-A95C-4503-89A0-AAA3105C8ACA}" presName="childNode2" presStyleLbl="bgAcc1" presStyleIdx="1" presStyleCnt="3" custScaleX="108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6B203-6321-492C-AABB-B7E5DD7D20FB}" type="pres">
      <dgm:prSet presAssocID="{57B02964-A95C-4503-89A0-AAA3105C8AC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70F25-E8D5-42DE-B8EE-EEAC40B7D667}" type="pres">
      <dgm:prSet presAssocID="{57B02964-A95C-4503-89A0-AAA3105C8ACA}" presName="parentNode2" presStyleLbl="node1" presStyleIdx="1" presStyleCnt="3" custLinFactNeighborY="-17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944AD-F0E8-4635-9E5C-23144A4A0713}" type="pres">
      <dgm:prSet presAssocID="{57B02964-A95C-4503-89A0-AAA3105C8ACA}" presName="connSite2" presStyleCnt="0"/>
      <dgm:spPr/>
      <dgm:t>
        <a:bodyPr/>
        <a:lstStyle/>
        <a:p>
          <a:endParaRPr lang="ru-RU"/>
        </a:p>
      </dgm:t>
    </dgm:pt>
    <dgm:pt modelId="{36B0CA92-7F33-449B-917C-88C6FA50B3AE}" type="pres">
      <dgm:prSet presAssocID="{8612F74B-534F-466C-8BFD-CB021C2DB18D}" presName="Name18" presStyleLbl="sibTrans2D1" presStyleIdx="1" presStyleCnt="2"/>
      <dgm:spPr/>
      <dgm:t>
        <a:bodyPr/>
        <a:lstStyle/>
        <a:p>
          <a:endParaRPr lang="ru-RU"/>
        </a:p>
      </dgm:t>
    </dgm:pt>
    <dgm:pt modelId="{37149B33-51F9-4F5F-BAE9-CC17FBAAAC19}" type="pres">
      <dgm:prSet presAssocID="{57EFB831-7067-4D51-8DDB-CCFE14EF7DAE}" presName="composite1" presStyleCnt="0"/>
      <dgm:spPr/>
      <dgm:t>
        <a:bodyPr/>
        <a:lstStyle/>
        <a:p>
          <a:endParaRPr lang="ru-RU"/>
        </a:p>
      </dgm:t>
    </dgm:pt>
    <dgm:pt modelId="{FE86A4C7-E872-48C0-81B4-AE135525CF8C}" type="pres">
      <dgm:prSet presAssocID="{57EFB831-7067-4D51-8DDB-CCFE14EF7DAE}" presName="dummyNode1" presStyleLbl="node1" presStyleIdx="1" presStyleCnt="3"/>
      <dgm:spPr/>
      <dgm:t>
        <a:bodyPr/>
        <a:lstStyle/>
        <a:p>
          <a:endParaRPr lang="ru-RU"/>
        </a:p>
      </dgm:t>
    </dgm:pt>
    <dgm:pt modelId="{136EFB1D-8AA7-4D4C-941C-08FE255267DA}" type="pres">
      <dgm:prSet presAssocID="{57EFB831-7067-4D51-8DDB-CCFE14EF7DAE}" presName="childNode1" presStyleLbl="bgAcc1" presStyleIdx="2" presStyleCnt="3" custScaleX="10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973F-DA58-42C1-937B-7B9DA1C74A0F}" type="pres">
      <dgm:prSet presAssocID="{57EFB831-7067-4D51-8DDB-CCFE14EF7DA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8A8C-5BAA-4D94-B59D-B413DC93E4CE}" type="pres">
      <dgm:prSet presAssocID="{57EFB831-7067-4D51-8DDB-CCFE14EF7DAE}" presName="parentNode1" presStyleLbl="node1" presStyleIdx="2" presStyleCnt="3" custLinFactNeighborX="2088" custLinFactNeighborY="21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C4F5-2FD8-4A20-820C-C982383B40E8}" type="pres">
      <dgm:prSet presAssocID="{57EFB831-7067-4D51-8DDB-CCFE14EF7DAE}" presName="connSite1" presStyleCnt="0"/>
      <dgm:spPr/>
      <dgm:t>
        <a:bodyPr/>
        <a:lstStyle/>
        <a:p>
          <a:endParaRPr lang="ru-RU"/>
        </a:p>
      </dgm:t>
    </dgm:pt>
  </dgm:ptLst>
  <dgm:cxnLst>
    <dgm:cxn modelId="{435745B2-F36F-4E9A-A023-C6BF148C85FE}" type="presOf" srcId="{CEE5D648-E518-4CFF-A147-9C1DBE6F3DF1}" destId="{4C4DE104-9265-42F6-9F8F-2C72181F5371}" srcOrd="1" destOrd="1" presId="urn:microsoft.com/office/officeart/2005/8/layout/hProcess4"/>
    <dgm:cxn modelId="{3093E08E-BAD7-4333-8DE5-8F02CE2FBEFF}" type="presOf" srcId="{FF137DA9-3215-4F84-A27C-0EB019BAF224}" destId="{C544973F-DA58-42C1-937B-7B9DA1C74A0F}" srcOrd="1" destOrd="0" presId="urn:microsoft.com/office/officeart/2005/8/layout/hProcess4"/>
    <dgm:cxn modelId="{6AE5EC3F-6B91-4A56-98EF-442989FFB970}" type="presOf" srcId="{DE4343CD-1ACB-43F9-ADB8-1349FDC396F4}" destId="{1956B203-6321-492C-AABB-B7E5DD7D20FB}" srcOrd="1" destOrd="1" presId="urn:microsoft.com/office/officeart/2005/8/layout/hProcess4"/>
    <dgm:cxn modelId="{C54DE326-72DF-4734-9D0F-2AADBC8F1C0E}" type="presOf" srcId="{57EFB831-7067-4D51-8DDB-CCFE14EF7DAE}" destId="{60948A8C-5BAA-4D94-B59D-B413DC93E4CE}" srcOrd="0" destOrd="0" presId="urn:microsoft.com/office/officeart/2005/8/layout/hProcess4"/>
    <dgm:cxn modelId="{124522D8-2D5C-40C3-9AFA-2DC35E87BA23}" type="presOf" srcId="{57B02964-A95C-4503-89A0-AAA3105C8ACA}" destId="{50F70F25-E8D5-42DE-B8EE-EEAC40B7D667}" srcOrd="0" destOrd="0" presId="urn:microsoft.com/office/officeart/2005/8/layout/hProcess4"/>
    <dgm:cxn modelId="{58D462E4-DBCD-4C64-A6E8-D380DC3B6E53}" type="presOf" srcId="{4E3C2B55-79EF-4CAD-B3D6-E3708C321FD9}" destId="{4C4DE104-9265-42F6-9F8F-2C72181F5371}" srcOrd="1" destOrd="0" presId="urn:microsoft.com/office/officeart/2005/8/layout/hProcess4"/>
    <dgm:cxn modelId="{D148C6F3-F2EB-4ECA-903B-F69C1A27BABE}" srcId="{57B02964-A95C-4503-89A0-AAA3105C8ACA}" destId="{DE4343CD-1ACB-43F9-ADB8-1349FDC396F4}" srcOrd="1" destOrd="0" parTransId="{AD8A65EB-D958-4B45-95E4-8E31A495E86E}" sibTransId="{2165859B-6B51-457D-9AFF-52CB46CF33CC}"/>
    <dgm:cxn modelId="{8EFE767D-E172-4439-8EC4-9753AF742A71}" type="presOf" srcId="{C3F7BCF4-FF39-446C-957A-55251ABF9ED2}" destId="{AA8AD458-A337-4207-A534-D5A93173C6B8}" srcOrd="0" destOrd="0" presId="urn:microsoft.com/office/officeart/2005/8/layout/hProcess4"/>
    <dgm:cxn modelId="{7F23843F-3C4A-4F0C-8E63-A016CEC325F5}" type="presOf" srcId="{DE4343CD-1ACB-43F9-ADB8-1349FDC396F4}" destId="{30ECAD42-089F-4D49-BB6E-8F0454E1DA9A}" srcOrd="0" destOrd="1" presId="urn:microsoft.com/office/officeart/2005/8/layout/hProcess4"/>
    <dgm:cxn modelId="{8453848B-6934-402C-89D0-9ED2BE520C7C}" type="presOf" srcId="{6483356C-80A9-4278-A2D2-2055487EB9FA}" destId="{727F6953-B400-4BCD-95E7-0A6C034FE12B}" srcOrd="0" destOrd="0" presId="urn:microsoft.com/office/officeart/2005/8/layout/hProcess4"/>
    <dgm:cxn modelId="{65B5CDCD-3A33-45C2-BFF0-7F94DA47FD66}" type="presOf" srcId="{FF137DA9-3215-4F84-A27C-0EB019BAF224}" destId="{136EFB1D-8AA7-4D4C-941C-08FE255267DA}" srcOrd="0" destOrd="0" presId="urn:microsoft.com/office/officeart/2005/8/layout/hProcess4"/>
    <dgm:cxn modelId="{9427C1E7-5D8B-46E7-8B6F-0E9038B320FB}" type="presOf" srcId="{6EB49593-F809-4823-B80C-FF0F4853E7B5}" destId="{30ECAD42-089F-4D49-BB6E-8F0454E1DA9A}" srcOrd="0" destOrd="0" presId="urn:microsoft.com/office/officeart/2005/8/layout/hProcess4"/>
    <dgm:cxn modelId="{ABFD63FA-B34A-4964-ACC5-A59C1612CE02}" type="presOf" srcId="{CEE5D648-E518-4CFF-A147-9C1DBE6F3DF1}" destId="{7B79E78B-729F-4689-AAD9-572D3C4B8EFE}" srcOrd="0" destOrd="1" presId="urn:microsoft.com/office/officeart/2005/8/layout/hProcess4"/>
    <dgm:cxn modelId="{FDC5EBE5-0D16-4574-B224-E6D917FDF628}" srcId="{6483356C-80A9-4278-A2D2-2055487EB9FA}" destId="{57EFB831-7067-4D51-8DDB-CCFE14EF7DAE}" srcOrd="2" destOrd="0" parTransId="{0F1200B1-8334-4377-B8F9-C980FC3F6F6F}" sibTransId="{21B3D1A5-5AD7-4124-829A-4D3112DCDA5C}"/>
    <dgm:cxn modelId="{1CB17EC4-125A-40AA-9292-D6B986BEE5B6}" srcId="{57EFB831-7067-4D51-8DDB-CCFE14EF7DAE}" destId="{FF137DA9-3215-4F84-A27C-0EB019BAF224}" srcOrd="0" destOrd="0" parTransId="{B81301DE-2BE2-4592-8DEE-0694DE81FBF7}" sibTransId="{68012DF6-C2D9-4521-B1B3-B94A781C327F}"/>
    <dgm:cxn modelId="{436B5509-CEA9-4508-B3A7-59A12E063523}" srcId="{C3F7BCF4-FF39-446C-957A-55251ABF9ED2}" destId="{4E3C2B55-79EF-4CAD-B3D6-E3708C321FD9}" srcOrd="0" destOrd="0" parTransId="{18B7AB68-0A5C-4B42-99B2-EE1B6C4EB52B}" sibTransId="{EA81F758-58E8-4011-8FF3-47C9B33B068F}"/>
    <dgm:cxn modelId="{E07B083C-92D4-4806-BBC8-6D2C33E87926}" type="presOf" srcId="{8612F74B-534F-466C-8BFD-CB021C2DB18D}" destId="{36B0CA92-7F33-449B-917C-88C6FA50B3AE}" srcOrd="0" destOrd="0" presId="urn:microsoft.com/office/officeart/2005/8/layout/hProcess4"/>
    <dgm:cxn modelId="{E9E77687-690C-4F7F-8395-F17B187571D6}" srcId="{6483356C-80A9-4278-A2D2-2055487EB9FA}" destId="{57B02964-A95C-4503-89A0-AAA3105C8ACA}" srcOrd="1" destOrd="0" parTransId="{89C6C9B1-FD43-4B80-A876-D6928C0F4AE0}" sibTransId="{8612F74B-534F-466C-8BFD-CB021C2DB18D}"/>
    <dgm:cxn modelId="{5C191C91-BEDF-4CDC-81EE-54E172807C94}" type="presOf" srcId="{4E3C2B55-79EF-4CAD-B3D6-E3708C321FD9}" destId="{7B79E78B-729F-4689-AAD9-572D3C4B8EFE}" srcOrd="0" destOrd="0" presId="urn:microsoft.com/office/officeart/2005/8/layout/hProcess4"/>
    <dgm:cxn modelId="{514DE750-5351-4BDA-8E22-A0D13142E0B4}" srcId="{C3F7BCF4-FF39-446C-957A-55251ABF9ED2}" destId="{CEE5D648-E518-4CFF-A147-9C1DBE6F3DF1}" srcOrd="1" destOrd="0" parTransId="{935AF8FB-AD49-4BE5-8B52-36DA8A66D591}" sibTransId="{2CE81F2F-591C-4946-9E15-CC23C437B592}"/>
    <dgm:cxn modelId="{794B036F-514E-4AAB-A879-9BA717B89CCB}" type="presOf" srcId="{C74DA534-F613-4502-9734-2DEDA04FC82B}" destId="{B0837B2F-E82C-49CF-BA84-5D3335247744}" srcOrd="0" destOrd="0" presId="urn:microsoft.com/office/officeart/2005/8/layout/hProcess4"/>
    <dgm:cxn modelId="{381280EB-F157-4C58-8091-DCC004657E6C}" srcId="{57B02964-A95C-4503-89A0-AAA3105C8ACA}" destId="{6EB49593-F809-4823-B80C-FF0F4853E7B5}" srcOrd="0" destOrd="0" parTransId="{122F8EAD-E81B-4395-8E1F-B9DDC6F2339D}" sibTransId="{826E1238-CCF2-467E-92C5-28B548491244}"/>
    <dgm:cxn modelId="{B36D994D-8A32-4AE0-B8EA-B9D77F967253}" srcId="{6483356C-80A9-4278-A2D2-2055487EB9FA}" destId="{C3F7BCF4-FF39-446C-957A-55251ABF9ED2}" srcOrd="0" destOrd="0" parTransId="{BEC7D996-D922-4EDF-8595-0C3FE3718350}" sibTransId="{C74DA534-F613-4502-9734-2DEDA04FC82B}"/>
    <dgm:cxn modelId="{63EA02B5-B364-4949-ABA3-2D4FB58FC2E3}" type="presOf" srcId="{6EB49593-F809-4823-B80C-FF0F4853E7B5}" destId="{1956B203-6321-492C-AABB-B7E5DD7D20FB}" srcOrd="1" destOrd="0" presId="urn:microsoft.com/office/officeart/2005/8/layout/hProcess4"/>
    <dgm:cxn modelId="{AF2D4A1F-4BF5-4772-AFFC-DED556049008}" type="presParOf" srcId="{727F6953-B400-4BCD-95E7-0A6C034FE12B}" destId="{88832242-8237-414F-A0E7-0BAC68FEB7FD}" srcOrd="0" destOrd="0" presId="urn:microsoft.com/office/officeart/2005/8/layout/hProcess4"/>
    <dgm:cxn modelId="{6F91065C-24FD-41FC-BF0A-10041B86D875}" type="presParOf" srcId="{727F6953-B400-4BCD-95E7-0A6C034FE12B}" destId="{B27EAD07-9F7B-4EB0-84E1-8389BD4DDE98}" srcOrd="1" destOrd="0" presId="urn:microsoft.com/office/officeart/2005/8/layout/hProcess4"/>
    <dgm:cxn modelId="{D7AE300E-4B95-454D-8121-D9039C2F3AE0}" type="presParOf" srcId="{727F6953-B400-4BCD-95E7-0A6C034FE12B}" destId="{772AD782-8B9F-49F6-B5B3-47777295EA9D}" srcOrd="2" destOrd="0" presId="urn:microsoft.com/office/officeart/2005/8/layout/hProcess4"/>
    <dgm:cxn modelId="{1AAF3DA6-D94C-4F3C-AD7F-6BAAD582869B}" type="presParOf" srcId="{772AD782-8B9F-49F6-B5B3-47777295EA9D}" destId="{C000878C-519D-48EA-B161-28C3E88917FD}" srcOrd="0" destOrd="0" presId="urn:microsoft.com/office/officeart/2005/8/layout/hProcess4"/>
    <dgm:cxn modelId="{2E2FD62D-8246-4334-96BB-E851E70D5209}" type="presParOf" srcId="{C000878C-519D-48EA-B161-28C3E88917FD}" destId="{1F65F10F-8D94-415B-A002-BD4501384E63}" srcOrd="0" destOrd="0" presId="urn:microsoft.com/office/officeart/2005/8/layout/hProcess4"/>
    <dgm:cxn modelId="{B36BF478-5BF5-429D-B7A9-346556E917F6}" type="presParOf" srcId="{C000878C-519D-48EA-B161-28C3E88917FD}" destId="{7B79E78B-729F-4689-AAD9-572D3C4B8EFE}" srcOrd="1" destOrd="0" presId="urn:microsoft.com/office/officeart/2005/8/layout/hProcess4"/>
    <dgm:cxn modelId="{38A68AF0-50D1-4232-8BDD-965CFF911C23}" type="presParOf" srcId="{C000878C-519D-48EA-B161-28C3E88917FD}" destId="{4C4DE104-9265-42F6-9F8F-2C72181F5371}" srcOrd="2" destOrd="0" presId="urn:microsoft.com/office/officeart/2005/8/layout/hProcess4"/>
    <dgm:cxn modelId="{6EFD1FB8-0FD9-47BC-B41F-2FA53026F1C3}" type="presParOf" srcId="{C000878C-519D-48EA-B161-28C3E88917FD}" destId="{AA8AD458-A337-4207-A534-D5A93173C6B8}" srcOrd="3" destOrd="0" presId="urn:microsoft.com/office/officeart/2005/8/layout/hProcess4"/>
    <dgm:cxn modelId="{AC66E36D-7D2E-4C1B-96E4-EEFC4641EB71}" type="presParOf" srcId="{C000878C-519D-48EA-B161-28C3E88917FD}" destId="{412133AD-0F02-4131-87C8-4128F4CB8EB2}" srcOrd="4" destOrd="0" presId="urn:microsoft.com/office/officeart/2005/8/layout/hProcess4"/>
    <dgm:cxn modelId="{0E61EAC9-D0CF-48BC-9D2F-63621EB77779}" type="presParOf" srcId="{772AD782-8B9F-49F6-B5B3-47777295EA9D}" destId="{B0837B2F-E82C-49CF-BA84-5D3335247744}" srcOrd="1" destOrd="0" presId="urn:microsoft.com/office/officeart/2005/8/layout/hProcess4"/>
    <dgm:cxn modelId="{EAEA7DAB-20AE-4C7D-918C-F1541A25EA4F}" type="presParOf" srcId="{772AD782-8B9F-49F6-B5B3-47777295EA9D}" destId="{DD759353-6EFB-4EF1-9028-6E677857BC43}" srcOrd="2" destOrd="0" presId="urn:microsoft.com/office/officeart/2005/8/layout/hProcess4"/>
    <dgm:cxn modelId="{F1D1A03B-B52F-4A4C-B23C-0EED05CCFF12}" type="presParOf" srcId="{DD759353-6EFB-4EF1-9028-6E677857BC43}" destId="{BB9E6C91-D2E2-4E37-9BC9-6F06AD8C72EA}" srcOrd="0" destOrd="0" presId="urn:microsoft.com/office/officeart/2005/8/layout/hProcess4"/>
    <dgm:cxn modelId="{9CD2B5E0-BD74-4799-8B5E-FD561D40F616}" type="presParOf" srcId="{DD759353-6EFB-4EF1-9028-6E677857BC43}" destId="{30ECAD42-089F-4D49-BB6E-8F0454E1DA9A}" srcOrd="1" destOrd="0" presId="urn:microsoft.com/office/officeart/2005/8/layout/hProcess4"/>
    <dgm:cxn modelId="{3CCD9D6C-A159-4CC0-9D59-50D947BE156D}" type="presParOf" srcId="{DD759353-6EFB-4EF1-9028-6E677857BC43}" destId="{1956B203-6321-492C-AABB-B7E5DD7D20FB}" srcOrd="2" destOrd="0" presId="urn:microsoft.com/office/officeart/2005/8/layout/hProcess4"/>
    <dgm:cxn modelId="{75F6D9F3-BFE8-4F67-AB2C-922B308FBE7A}" type="presParOf" srcId="{DD759353-6EFB-4EF1-9028-6E677857BC43}" destId="{50F70F25-E8D5-42DE-B8EE-EEAC40B7D667}" srcOrd="3" destOrd="0" presId="urn:microsoft.com/office/officeart/2005/8/layout/hProcess4"/>
    <dgm:cxn modelId="{C86D1C85-37FA-4E6B-9200-1ED2B5CC15F6}" type="presParOf" srcId="{DD759353-6EFB-4EF1-9028-6E677857BC43}" destId="{3EE944AD-F0E8-4635-9E5C-23144A4A0713}" srcOrd="4" destOrd="0" presId="urn:microsoft.com/office/officeart/2005/8/layout/hProcess4"/>
    <dgm:cxn modelId="{A913BFC7-C589-4A16-AE01-48B24133476B}" type="presParOf" srcId="{772AD782-8B9F-49F6-B5B3-47777295EA9D}" destId="{36B0CA92-7F33-449B-917C-88C6FA50B3AE}" srcOrd="3" destOrd="0" presId="urn:microsoft.com/office/officeart/2005/8/layout/hProcess4"/>
    <dgm:cxn modelId="{F45AF2C7-28C9-464B-BE81-0A0D056E91BA}" type="presParOf" srcId="{772AD782-8B9F-49F6-B5B3-47777295EA9D}" destId="{37149B33-51F9-4F5F-BAE9-CC17FBAAAC19}" srcOrd="4" destOrd="0" presId="urn:microsoft.com/office/officeart/2005/8/layout/hProcess4"/>
    <dgm:cxn modelId="{A2AF4A38-005B-4CD1-84FE-04BA7441566D}" type="presParOf" srcId="{37149B33-51F9-4F5F-BAE9-CC17FBAAAC19}" destId="{FE86A4C7-E872-48C0-81B4-AE135525CF8C}" srcOrd="0" destOrd="0" presId="urn:microsoft.com/office/officeart/2005/8/layout/hProcess4"/>
    <dgm:cxn modelId="{8EF49392-E3E4-408E-BE81-EA203CB4B563}" type="presParOf" srcId="{37149B33-51F9-4F5F-BAE9-CC17FBAAAC19}" destId="{136EFB1D-8AA7-4D4C-941C-08FE255267DA}" srcOrd="1" destOrd="0" presId="urn:microsoft.com/office/officeart/2005/8/layout/hProcess4"/>
    <dgm:cxn modelId="{0583CE25-7DFD-41B8-9372-443FF0E53FF2}" type="presParOf" srcId="{37149B33-51F9-4F5F-BAE9-CC17FBAAAC19}" destId="{C544973F-DA58-42C1-937B-7B9DA1C74A0F}" srcOrd="2" destOrd="0" presId="urn:microsoft.com/office/officeart/2005/8/layout/hProcess4"/>
    <dgm:cxn modelId="{E82F4A3B-C13A-414F-8284-61619F71EAFF}" type="presParOf" srcId="{37149B33-51F9-4F5F-BAE9-CC17FBAAAC19}" destId="{60948A8C-5BAA-4D94-B59D-B413DC93E4CE}" srcOrd="3" destOrd="0" presId="urn:microsoft.com/office/officeart/2005/8/layout/hProcess4"/>
    <dgm:cxn modelId="{AFBEADA3-7DD2-44B2-8470-CE7DAFD744A0}" type="presParOf" srcId="{37149B33-51F9-4F5F-BAE9-CC17FBAAAC19}" destId="{FFA5C4F5-2FD8-4A20-820C-C982383B40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E78B-729F-4689-AAD9-572D3C4B8EFE}">
      <dsp:nvSpPr>
        <dsp:cNvPr id="0" name=""/>
        <dsp:cNvSpPr/>
      </dsp:nvSpPr>
      <dsp:spPr>
        <a:xfrm>
          <a:off x="353377" y="910834"/>
          <a:ext cx="2122030" cy="175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Investor`s proposal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State registration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393655" y="951112"/>
        <a:ext cx="2041474" cy="1294625"/>
      </dsp:txXfrm>
    </dsp:sp>
    <dsp:sp modelId="{B0837B2F-E82C-49CF-BA84-5D3335247744}">
      <dsp:nvSpPr>
        <dsp:cNvPr id="0" name=""/>
        <dsp:cNvSpPr/>
      </dsp:nvSpPr>
      <dsp:spPr>
        <a:xfrm>
          <a:off x="1457420" y="1238962"/>
          <a:ext cx="2594609" cy="2594609"/>
        </a:xfrm>
        <a:prstGeom prst="leftCircularArrow">
          <a:avLst>
            <a:gd name="adj1" fmla="val 3556"/>
            <a:gd name="adj2" fmla="val 441795"/>
            <a:gd name="adj3" fmla="val 1922258"/>
            <a:gd name="adj4" fmla="val 8729441"/>
            <a:gd name="adj5" fmla="val 414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8AD458-A337-4207-A534-D5A93173C6B8}">
      <dsp:nvSpPr>
        <dsp:cNvPr id="0" name=""/>
        <dsp:cNvSpPr/>
      </dsp:nvSpPr>
      <dsp:spPr>
        <a:xfrm>
          <a:off x="824939" y="2464517"/>
          <a:ext cx="1886248" cy="750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 </a:t>
          </a: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day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846909" y="2486487"/>
        <a:ext cx="1842308" cy="706159"/>
      </dsp:txXfrm>
    </dsp:sp>
    <dsp:sp modelId="{30ECAD42-089F-4D49-BB6E-8F0454E1DA9A}">
      <dsp:nvSpPr>
        <dsp:cNvPr id="0" name=""/>
        <dsp:cNvSpPr/>
      </dsp:nvSpPr>
      <dsp:spPr>
        <a:xfrm>
          <a:off x="3150530" y="910834"/>
          <a:ext cx="2303994" cy="175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34010"/>
              <a:satOff val="-43385"/>
              <a:lumOff val="-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Business plan development 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3190808" y="1326162"/>
        <a:ext cx="2223438" cy="1294625"/>
      </dsp:txXfrm>
    </dsp:sp>
    <dsp:sp modelId="{36B0CA92-7F33-449B-917C-88C6FA50B3AE}">
      <dsp:nvSpPr>
        <dsp:cNvPr id="0" name=""/>
        <dsp:cNvSpPr/>
      </dsp:nvSpPr>
      <dsp:spPr>
        <a:xfrm>
          <a:off x="4347547" y="-288750"/>
          <a:ext cx="2799235" cy="2799235"/>
        </a:xfrm>
        <a:prstGeom prst="circularArrow">
          <a:avLst>
            <a:gd name="adj1" fmla="val 3296"/>
            <a:gd name="adj2" fmla="val 406973"/>
            <a:gd name="adj3" fmla="val 19617277"/>
            <a:gd name="adj4" fmla="val 12775272"/>
            <a:gd name="adj5" fmla="val 3845"/>
          </a:avLst>
        </a:prstGeom>
        <a:gradFill rotWithShape="0">
          <a:gsLst>
            <a:gs pos="0">
              <a:schemeClr val="accent3">
                <a:hueOff val="668020"/>
                <a:satOff val="-86770"/>
                <a:lumOff val="-7451"/>
                <a:alphaOff val="0"/>
                <a:tint val="1000"/>
              </a:schemeClr>
            </a:gs>
            <a:gs pos="68000">
              <a:schemeClr val="accent3">
                <a:hueOff val="668020"/>
                <a:satOff val="-86770"/>
                <a:lumOff val="-7451"/>
                <a:alphaOff val="0"/>
                <a:tint val="77000"/>
              </a:schemeClr>
            </a:gs>
            <a:gs pos="81000">
              <a:schemeClr val="accent3">
                <a:hueOff val="668020"/>
                <a:satOff val="-86770"/>
                <a:lumOff val="-7451"/>
                <a:alphaOff val="0"/>
                <a:tint val="79000"/>
              </a:schemeClr>
            </a:gs>
            <a:gs pos="86000">
              <a:schemeClr val="accent3">
                <a:hueOff val="668020"/>
                <a:satOff val="-86770"/>
                <a:lumOff val="-7451"/>
                <a:alphaOff val="0"/>
                <a:tint val="73000"/>
              </a:schemeClr>
            </a:gs>
            <a:gs pos="100000">
              <a:schemeClr val="accent3">
                <a:hueOff val="668020"/>
                <a:satOff val="-86770"/>
                <a:lumOff val="-745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668020"/>
              <a:satOff val="-86770"/>
              <a:lumOff val="-745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F70F25-E8D5-42DE-B8EE-EEAC40B7D667}">
      <dsp:nvSpPr>
        <dsp:cNvPr id="0" name=""/>
        <dsp:cNvSpPr/>
      </dsp:nvSpPr>
      <dsp:spPr>
        <a:xfrm>
          <a:off x="3713075" y="404517"/>
          <a:ext cx="1886248" cy="750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4010"/>
                <a:satOff val="-43385"/>
                <a:lumOff val="-3725"/>
                <a:alphaOff val="0"/>
                <a:tint val="1000"/>
              </a:schemeClr>
            </a:gs>
            <a:gs pos="68000">
              <a:schemeClr val="accent3">
                <a:hueOff val="334010"/>
                <a:satOff val="-43385"/>
                <a:lumOff val="-3725"/>
                <a:alphaOff val="0"/>
                <a:tint val="77000"/>
              </a:schemeClr>
            </a:gs>
            <a:gs pos="81000">
              <a:schemeClr val="accent3">
                <a:hueOff val="334010"/>
                <a:satOff val="-43385"/>
                <a:lumOff val="-3725"/>
                <a:alphaOff val="0"/>
                <a:tint val="79000"/>
              </a:schemeClr>
            </a:gs>
            <a:gs pos="86000">
              <a:schemeClr val="accent3">
                <a:hueOff val="334010"/>
                <a:satOff val="-43385"/>
                <a:lumOff val="-3725"/>
                <a:alphaOff val="0"/>
                <a:tint val="73000"/>
              </a:schemeClr>
            </a:gs>
            <a:gs pos="100000">
              <a:schemeClr val="accent3">
                <a:hueOff val="334010"/>
                <a:satOff val="-43385"/>
                <a:lumOff val="-372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334010"/>
              <a:satOff val="-43385"/>
              <a:lumOff val="-372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Depends on investor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3735045" y="426487"/>
        <a:ext cx="1842308" cy="706159"/>
      </dsp:txXfrm>
    </dsp:sp>
    <dsp:sp modelId="{136EFB1D-8AA7-4D4C-941C-08FE255267DA}">
      <dsp:nvSpPr>
        <dsp:cNvPr id="0" name=""/>
        <dsp:cNvSpPr/>
      </dsp:nvSpPr>
      <dsp:spPr>
        <a:xfrm>
          <a:off x="6038666" y="910834"/>
          <a:ext cx="2196004" cy="175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68020"/>
              <a:satOff val="-86770"/>
              <a:lumOff val="-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Business plan expertise and registration as a resident of Mogilev FEZ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6078944" y="951112"/>
        <a:ext cx="2115448" cy="1294625"/>
      </dsp:txXfrm>
    </dsp:sp>
    <dsp:sp modelId="{60948A8C-5BAA-4D94-B59D-B413DC93E4CE}">
      <dsp:nvSpPr>
        <dsp:cNvPr id="0" name=""/>
        <dsp:cNvSpPr/>
      </dsp:nvSpPr>
      <dsp:spPr>
        <a:xfrm>
          <a:off x="6586600" y="2443536"/>
          <a:ext cx="1886248" cy="750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8020"/>
                <a:satOff val="-86770"/>
                <a:lumOff val="-7451"/>
                <a:alphaOff val="0"/>
                <a:tint val="1000"/>
              </a:schemeClr>
            </a:gs>
            <a:gs pos="68000">
              <a:schemeClr val="accent3">
                <a:hueOff val="668020"/>
                <a:satOff val="-86770"/>
                <a:lumOff val="-7451"/>
                <a:alphaOff val="0"/>
                <a:tint val="77000"/>
              </a:schemeClr>
            </a:gs>
            <a:gs pos="81000">
              <a:schemeClr val="accent3">
                <a:hueOff val="668020"/>
                <a:satOff val="-86770"/>
                <a:lumOff val="-7451"/>
                <a:alphaOff val="0"/>
                <a:tint val="79000"/>
              </a:schemeClr>
            </a:gs>
            <a:gs pos="86000">
              <a:schemeClr val="accent3">
                <a:hueOff val="668020"/>
                <a:satOff val="-86770"/>
                <a:lumOff val="-7451"/>
                <a:alphaOff val="0"/>
                <a:tint val="73000"/>
              </a:schemeClr>
            </a:gs>
            <a:gs pos="100000">
              <a:schemeClr val="accent3">
                <a:hueOff val="668020"/>
                <a:satOff val="-86770"/>
                <a:lumOff val="-745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668020"/>
              <a:satOff val="-86770"/>
              <a:lumOff val="-745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14 </a:t>
          </a:r>
          <a:r>
            <a:rPr lang="en-US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days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6608570" y="2465506"/>
        <a:ext cx="1842308" cy="70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07EC36-0131-4DB2-AF87-F8E9233F07D6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F06F6-DBE5-41F5-8207-D8C6133D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59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5FB8-C132-4094-8F09-0A5A4E26961A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FD04-A97F-4490-B3EA-32A11A27B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611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CC4B-0750-42A8-8D57-EB9DCF3BEDD2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85C2-4617-4474-A3E4-3315751A9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816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2B4D-B2FC-49C5-9091-592A45F5142E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474-D314-4ABF-94B3-2BBB66A61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896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376D-8059-4CAD-8537-5D8C46245B3C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2CDA-A83E-44CC-853C-7429AD6E5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0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2515-3B27-411C-BAB5-AAF9F2C084A2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69BD-E49C-47C3-A1B0-2A585900A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240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D36D-51FF-40D2-8310-F60DD95C8023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8301-5172-4E3E-9A1A-00518F476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482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0B56-3859-4732-80CD-5515E2B4ACF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49E3-0D85-4193-8652-AF328D72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3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" name="Picture 4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754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03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866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25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013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96E5-12DD-485A-8818-F283144D49D7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FE2B-DE03-4318-9CCB-EBCFB612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288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0B78-5D7A-4FFA-BC70-4F203A5B016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0A97-048E-4342-8B0D-ED77726F4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50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5415-CB0C-4699-8C8F-4F2D182FF10D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E293-B80E-4031-ADAE-460ED0CEA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154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23616-07A9-4664-976D-1F0FD7AAC5C2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5B76F-B203-49E7-B884-0FC701393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итул ан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529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8613" y="214313"/>
            <a:ext cx="6619875" cy="6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Advantages of Mogilev FEZ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ts val="2000"/>
              </a:lnSpc>
            </a:pP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Preferences for residents:</a:t>
            </a:r>
            <a:endParaRPr lang="ru-RU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02830" y="1124744"/>
            <a:ext cx="48192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161616"/>
                </a:solidFill>
                <a:latin typeface="Calibri" pitchFamily="34" charset="0"/>
              </a:rPr>
              <a:t>Customs preferences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161616"/>
                </a:solidFill>
                <a:latin typeface="Calibri" pitchFamily="34" charset="0"/>
              </a:rPr>
              <a:t>Tax preferences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161616"/>
                </a:solidFill>
                <a:latin typeface="Calibri" pitchFamily="34" charset="0"/>
              </a:rPr>
              <a:t>Common economic space in frame of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88900">
              <a:lnSpc>
                <a:spcPts val="2400"/>
              </a:lnSpc>
            </a:pPr>
            <a:r>
              <a:rPr lang="en-US" sz="2000" b="1" dirty="0" smtClean="0">
                <a:solidFill>
                  <a:srgbClr val="161616"/>
                </a:solidFill>
                <a:latin typeface="Calibri" pitchFamily="34" charset="0"/>
              </a:rPr>
              <a:t>Eurasian Economic Union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161616"/>
                </a:solidFill>
                <a:latin typeface="Calibri" pitchFamily="34" charset="0"/>
              </a:rPr>
              <a:t>Preferences in allocation of the land lots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8082" y="4293096"/>
            <a:ext cx="6398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Exemption from obligatory currency exchange </a:t>
            </a:r>
            <a:endParaRPr lang="ru-RU" sz="2000" b="1" spc="-30" dirty="0">
              <a:solidFill>
                <a:srgbClr val="161616"/>
              </a:solidFill>
              <a:latin typeface="Calibri" pitchFamily="34" charset="0"/>
            </a:endParaRP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Highly developed logistics</a:t>
            </a:r>
            <a:endParaRPr lang="ru-RU" sz="2000" b="1" spc="-30" dirty="0">
              <a:solidFill>
                <a:srgbClr val="161616"/>
              </a:solidFill>
              <a:latin typeface="Calibri" pitchFamily="34" charset="0"/>
            </a:endParaRP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Qualified staff</a:t>
            </a:r>
            <a:endParaRPr lang="ru-RU" sz="2000" b="1" spc="-30" dirty="0">
              <a:solidFill>
                <a:srgbClr val="161616"/>
              </a:solidFill>
              <a:latin typeface="Calibri" pitchFamily="34" charset="0"/>
            </a:endParaRP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Highly developed engineering  and transport</a:t>
            </a:r>
          </a:p>
          <a:p>
            <a:pPr eaLnBrk="1" hangingPunct="1">
              <a:lnSpc>
                <a:spcPts val="2400"/>
              </a:lnSpc>
            </a:pPr>
            <a:r>
              <a:rPr lang="en-US" sz="2000" b="1" spc="-30" dirty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infrastructure</a:t>
            </a:r>
            <a:endParaRPr lang="ru-RU" sz="2000" b="1" spc="-30" dirty="0" smtClean="0">
              <a:solidFill>
                <a:srgbClr val="161616"/>
              </a:solidFill>
              <a:latin typeface="Calibri" pitchFamily="34" charset="0"/>
            </a:endParaRP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en-US" sz="2000" b="1" spc="-30" dirty="0" smtClean="0">
                <a:solidFill>
                  <a:srgbClr val="161616"/>
                </a:solidFill>
                <a:latin typeface="Calibri" pitchFamily="34" charset="0"/>
              </a:rPr>
              <a:t>State sponsorship of the infrastructure development</a:t>
            </a:r>
            <a:endParaRPr lang="ru-RU" sz="2000" b="1" spc="-30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1028" name="Picture 4" descr="http://www.kasparov.ru/content/materials/201405/5386F203CF8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04" y="980728"/>
            <a:ext cx="3344936" cy="25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2.obozrevatel.ua/2/1305382/147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432"/>
            <a:ext cx="2458530" cy="16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-port.com/mediafiles/items/2013/10/115196/c4942123aad6d2d7854fe942bdabe057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0" y="3176971"/>
            <a:ext cx="24905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3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358" y="3071810"/>
          <a:ext cx="878684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0825" y="319088"/>
            <a:ext cx="78882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600" b="1" i="1" spc="-150" dirty="0">
                <a:solidFill>
                  <a:schemeClr val="bg1"/>
                </a:solidFill>
                <a:latin typeface="Calibri" pitchFamily="34" charset="0"/>
              </a:rPr>
              <a:t>Terms of investing and registration of Mogilev FEZ residents</a:t>
            </a:r>
            <a:endParaRPr lang="ru-RU" sz="2600" b="1" i="1" spc="-1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2143125"/>
            <a:ext cx="806608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It takes ≤ </a:t>
            </a:r>
            <a:r>
              <a:rPr lang="ru-RU" sz="28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14 </a:t>
            </a:r>
            <a:r>
              <a:rPr lang="en-US" sz="28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workdays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for state registration and registration as a resident of Mogilev FEZ  (if a business plan is ready)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00163" y="908050"/>
            <a:ext cx="68405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00163" y="2071688"/>
            <a:ext cx="68405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Рисунок 6" descr="595206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94932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150" y="1014413"/>
            <a:ext cx="70580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Requirements to investment projects: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  Investments &gt;= EUR 1 </a:t>
            </a:r>
            <a:r>
              <a:rPr lang="en-US" sz="2400" b="1" i="1" dirty="0" err="1">
                <a:solidFill>
                  <a:schemeClr val="accent6">
                    <a:lumMod val="10000"/>
                  </a:schemeClr>
                </a:solidFill>
                <a:latin typeface="+mj-lt"/>
              </a:rPr>
              <a:t>mln</a:t>
            </a: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5750" y="260648"/>
            <a:ext cx="723900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Site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№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4 </a:t>
            </a: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of Mogilev FEZ</a:t>
            </a:r>
            <a:endParaRPr lang="ru-RU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836712"/>
            <a:ext cx="8784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</a:pPr>
            <a:r>
              <a:rPr lang="en-US" b="1" dirty="0" smtClean="0">
                <a:solidFill>
                  <a:srgbClr val="292929"/>
                </a:solidFill>
                <a:latin typeface="Calibri" pitchFamily="34" charset="0"/>
              </a:rPr>
              <a:t>The first stage of infrastructure construction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was finished </a:t>
            </a:r>
            <a:r>
              <a:rPr lang="en-US" b="1" dirty="0" smtClean="0">
                <a:solidFill>
                  <a:srgbClr val="292929"/>
                </a:solidFill>
                <a:latin typeface="Calibri" pitchFamily="34" charset="0"/>
              </a:rPr>
              <a:t>during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2012-2013 </a:t>
            </a:r>
            <a:r>
              <a:rPr lang="en-US" b="1" dirty="0" smtClean="0">
                <a:solidFill>
                  <a:srgbClr val="292929"/>
                </a:solidFill>
                <a:latin typeface="Calibri" pitchFamily="34" charset="0"/>
              </a:rPr>
              <a:t>years. About 16 million dollars US was invested into the first stage. Realizing the second stage of the construction involves investments of 20 million dollars US.</a:t>
            </a:r>
            <a:endParaRPr lang="ru-RU" b="1" dirty="0">
              <a:solidFill>
                <a:srgbClr val="F20000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User\Desktop\4 участ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40396"/>
            <a:ext cx="8765678" cy="49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4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Mogilev 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FEZ – new perspectives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</a:rPr>
              <a:t>Establishment the cluster</a:t>
            </a:r>
            <a:br>
              <a:rPr lang="en-US" sz="2800" b="1" i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</a:rPr>
              <a:t>of auto components’ manufacturers </a:t>
            </a:r>
            <a:endParaRPr lang="ru-RU" sz="28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4592" r="75806"/>
          <a:stretch/>
        </p:blipFill>
        <p:spPr bwMode="auto">
          <a:xfrm>
            <a:off x="2407774" y="5517232"/>
            <a:ext cx="1228122" cy="576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http://www.alabuga.ru/upload/resize_cache/iblock/98c/1000_1000_1/33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108520" y="2276872"/>
            <a:ext cx="9378756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23850" y="204788"/>
            <a:ext cx="8496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Location and advantages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6936"/>
            <a:ext cx="5030862" cy="5749556"/>
          </a:xfrm>
          <a:prstGeom prst="rect">
            <a:avLst/>
          </a:prstGeo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496" y="857026"/>
            <a:ext cx="577691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Site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№ 7 </a:t>
            </a: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(total area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- </a:t>
            </a: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237,9 ha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)</a:t>
            </a: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Locate on the border of Mogilev </a:t>
            </a:r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Water-supply</a:t>
            </a:r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Gas   pipeline of high and low </a:t>
            </a:r>
          </a:p>
          <a:p>
            <a:pPr marL="177800" indent="88900"/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pressure</a:t>
            </a:r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Sewer-system</a:t>
            </a:r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Electric power supply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16161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</a:t>
            </a: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Access roads</a:t>
            </a:r>
            <a:endParaRPr lang="ru-RU" sz="2200" b="1" dirty="0">
              <a:solidFill>
                <a:srgbClr val="16161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3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8763" y="333375"/>
            <a:ext cx="71929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800" b="1" i="1" dirty="0">
                <a:solidFill>
                  <a:schemeClr val="bg1"/>
                </a:solidFill>
                <a:latin typeface="+mn-lt"/>
              </a:rPr>
              <a:t>The Project Area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713" y="1200150"/>
            <a:ext cx="375602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At the city limits of Mogilev</a:t>
            </a:r>
          </a:p>
          <a:p>
            <a:pPr>
              <a:lnSpc>
                <a:spcPts val="2000"/>
              </a:lnSpc>
              <a:defRPr/>
            </a:pPr>
            <a:endParaRPr lang="ru-RU" sz="22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1.5 km away from the international highway 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/>
            </a:r>
            <a:b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</a:b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St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. Petersburg – Odessa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In close vicinity to the major streets of Mogilev </a:t>
            </a:r>
            <a:r>
              <a:rPr lang="ru-RU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public transport routes</a:t>
            </a:r>
            <a:r>
              <a:rPr lang="ru-RU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)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Even area without significant level differences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endParaRPr lang="en-US" sz="22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Major utility networks are available</a:t>
            </a:r>
            <a:endParaRPr lang="ru-RU" sz="22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793750"/>
            <a:ext cx="3756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Mogilev FEZ, Site No. 7</a:t>
            </a:r>
          </a:p>
          <a:p>
            <a:pPr>
              <a:lnSpc>
                <a:spcPts val="16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1</a:t>
            </a:r>
            <a:r>
              <a:rPr lang="en-US" baseline="3000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st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 stage of construction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: 57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 ha</a:t>
            </a:r>
            <a:endParaRPr lang="ru-RU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47775"/>
            <a:ext cx="42148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55588" y="188913"/>
            <a:ext cx="6619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WWW.FEZMOGILEV.BY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107950" y="1484784"/>
            <a:ext cx="87899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5400" b="1" i="1" dirty="0" smtClean="0">
                <a:solidFill>
                  <a:srgbClr val="E51101"/>
                </a:solidFill>
                <a:latin typeface="Monotype Corsiva" pitchFamily="66" charset="0"/>
              </a:rPr>
              <a:t>Whenever </a:t>
            </a:r>
            <a:r>
              <a:rPr lang="en-US" sz="5400" b="1" i="1" dirty="0">
                <a:solidFill>
                  <a:srgbClr val="E51101"/>
                </a:solidFill>
                <a:latin typeface="Monotype Corsiva" pitchFamily="66" charset="0"/>
              </a:rPr>
              <a:t>you see a successful business, someone once made a courageous </a:t>
            </a:r>
            <a:r>
              <a:rPr lang="en-US" sz="5400" b="1" i="1" dirty="0" smtClean="0">
                <a:solidFill>
                  <a:srgbClr val="E51101"/>
                </a:solidFill>
                <a:latin typeface="Monotype Corsiva" pitchFamily="66" charset="0"/>
              </a:rPr>
              <a:t>decision.</a:t>
            </a:r>
            <a:endParaRPr lang="en-US" sz="5400" b="1" i="1" dirty="0">
              <a:solidFill>
                <a:srgbClr val="E51101"/>
              </a:solidFill>
              <a:latin typeface="Monotype Corsiva" pitchFamily="66" charset="0"/>
            </a:endParaRPr>
          </a:p>
          <a:p>
            <a:pPr eaLnBrk="1" hangingPunct="1"/>
            <a:endParaRPr lang="ru-RU" sz="5400" b="1" i="1" dirty="0">
              <a:solidFill>
                <a:srgbClr val="E51101"/>
              </a:solidFill>
              <a:latin typeface="Monotype Corsiva" pitchFamily="66" charset="0"/>
            </a:endParaRPr>
          </a:p>
          <a:p>
            <a:pPr algn="r" eaLnBrk="1" hangingPunct="1"/>
            <a:r>
              <a:rPr lang="en-US" sz="5400" b="1" i="1" dirty="0" smtClean="0">
                <a:solidFill>
                  <a:srgbClr val="E51101"/>
                </a:solidFill>
                <a:latin typeface="Monotype Corsiva" pitchFamily="66" charset="0"/>
              </a:rPr>
              <a:t>Peter </a:t>
            </a:r>
            <a:r>
              <a:rPr lang="en-US" sz="5400" b="1" i="1" dirty="0">
                <a:solidFill>
                  <a:srgbClr val="E51101"/>
                </a:solidFill>
                <a:latin typeface="Monotype Corsiva" pitchFamily="66" charset="0"/>
              </a:rPr>
              <a:t>Ferdinand </a:t>
            </a:r>
            <a:r>
              <a:rPr lang="en-US" sz="5400" b="1" i="1" dirty="0" err="1" smtClean="0">
                <a:solidFill>
                  <a:srgbClr val="E51101"/>
                </a:solidFill>
                <a:latin typeface="Monotype Corsiva" pitchFamily="66" charset="0"/>
              </a:rPr>
              <a:t>Drucker</a:t>
            </a:r>
            <a:endParaRPr lang="ru-RU" sz="5400" b="1" i="1" dirty="0">
              <a:solidFill>
                <a:srgbClr val="E5110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:\Для инета\Для нового сайта на англ\Участки СЭЗ\Общая 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/>
          <a:stretch>
            <a:fillRect/>
          </a:stretch>
        </p:blipFill>
        <p:spPr bwMode="auto">
          <a:xfrm>
            <a:off x="4956175" y="801688"/>
            <a:ext cx="41608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50825" y="204788"/>
            <a:ext cx="560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Mogilev FEZ structure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-6350" y="909638"/>
            <a:ext cx="6378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The territory of Mogilev FEZ consists of </a:t>
            </a: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12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sites</a:t>
            </a:r>
          </a:p>
          <a:p>
            <a:pPr indent="27305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Total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area </a:t>
            </a: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of Mogilev FEZ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2 840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.7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 ha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indent="27305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Vacant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land lots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390,5 </a:t>
            </a: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ha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indent="2730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Vacant production premises </a:t>
            </a: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140 000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sq. m</a:t>
            </a: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.</a:t>
            </a:r>
            <a:endParaRPr lang="ru-RU" sz="2400" b="1" dirty="0" smtClean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5" name="Рисунок 4" descr="IMGP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263999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7504" y="3212976"/>
            <a:ext cx="468052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1" lang="en-US" sz="2400" b="1" dirty="0">
                <a:solidFill>
                  <a:srgbClr val="292929"/>
                </a:solidFill>
                <a:latin typeface="Calibri" pitchFamily="34" charset="0"/>
              </a:rPr>
              <a:t>All </a:t>
            </a:r>
            <a:r>
              <a:rPr kumimoji="1" lang="en-US" sz="2400" b="1" dirty="0" smtClean="0">
                <a:solidFill>
                  <a:srgbClr val="292929"/>
                </a:solidFill>
                <a:latin typeface="Calibri" pitchFamily="34" charset="0"/>
              </a:rPr>
              <a:t>sites are </a:t>
            </a:r>
            <a:r>
              <a:rPr kumimoji="1" lang="en-US" sz="2400" b="1" dirty="0">
                <a:solidFill>
                  <a:srgbClr val="292929"/>
                </a:solidFill>
                <a:latin typeface="Calibri" pitchFamily="34" charset="0"/>
              </a:rPr>
              <a:t>located in industrial hubs</a:t>
            </a:r>
            <a:endParaRPr kumimoji="1" lang="ru-RU" sz="2400" b="1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292725" y="5403850"/>
            <a:ext cx="18716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1 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– 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373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es-ES" b="1">
              <a:solidFill>
                <a:srgbClr val="292929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2 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– 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182.6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 ha</a:t>
            </a:r>
          </a:p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3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 – 65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.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69 ha</a:t>
            </a:r>
          </a:p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4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 – 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925.2</a:t>
            </a:r>
            <a:r>
              <a:rPr lang="es-ES" b="1">
                <a:solidFill>
                  <a:srgbClr val="292929"/>
                </a:solidFill>
                <a:latin typeface="Calibri" pitchFamily="34" charset="0"/>
              </a:rPr>
              <a:t>3 ha</a:t>
            </a:r>
            <a:endParaRPr lang="ru-RU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5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78.5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ru-RU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6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187.95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ru-RU" b="1" dirty="0">
              <a:solidFill>
                <a:srgbClr val="292929"/>
              </a:solidFill>
              <a:latin typeface="Calibri" pitchFamily="34" charset="0"/>
            </a:endParaRPr>
          </a:p>
        </p:txBody>
      </p:sp>
      <p:pic>
        <p:nvPicPr>
          <p:cNvPr id="8" name="Рисунок 7" descr="IMG_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067" y="4869160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7164388" y="5407025"/>
            <a:ext cx="19796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7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237.03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ru-RU" b="1" dirty="0">
              <a:solidFill>
                <a:srgbClr val="292929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8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58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en-US" b="1" dirty="0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9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92.14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10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9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9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.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23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11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 – 293.92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  <a:endParaRPr lang="ru-RU" b="1" dirty="0">
              <a:solidFill>
                <a:srgbClr val="292929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Site 1</a:t>
            </a:r>
            <a:r>
              <a:rPr lang="ru-RU" b="1" dirty="0">
                <a:solidFill>
                  <a:srgbClr val="292929"/>
                </a:solidFill>
                <a:latin typeface="Calibri" pitchFamily="34" charset="0"/>
              </a:rPr>
              <a:t>2 – 248.12 </a:t>
            </a:r>
            <a:r>
              <a:rPr lang="en-US" b="1" dirty="0">
                <a:solidFill>
                  <a:srgbClr val="292929"/>
                </a:solidFill>
                <a:latin typeface="Calibri" pitchFamily="34" charset="0"/>
              </a:rPr>
              <a:t>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Моисеенко Юлия Александровна\глобус\Бизнес-вместе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8307"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5602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Mogilev FEZ today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65175"/>
            <a:ext cx="702198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43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residents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Total investments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=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more than EURO 1.1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+mn-lt"/>
              </a:rPr>
              <a:t>bln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.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3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4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enterprises has already launched production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5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enterprises started production in 2014</a:t>
            </a:r>
          </a:p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5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enterprises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will start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production in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2015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indent="27305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Production output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in 2014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is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about USD 1,7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+mn-lt"/>
              </a:rPr>
              <a:t>bln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.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indent="273050" eaLnBrk="0" hangingPunct="0">
              <a:lnSpc>
                <a:spcPts val="30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Exports to 105 countries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79930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i="1">
                <a:solidFill>
                  <a:schemeClr val="bg1"/>
                </a:solidFill>
                <a:latin typeface="Calibri" pitchFamily="34" charset="0"/>
              </a:rPr>
              <a:t>Origin of foreign investments</a:t>
            </a:r>
            <a:endParaRPr lang="ru-RU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54" y="2759619"/>
            <a:ext cx="1496105" cy="14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323528" y="2989190"/>
            <a:ext cx="2308686" cy="1435392"/>
            <a:chOff x="29166" y="2062978"/>
            <a:chExt cx="2720928" cy="1658324"/>
          </a:xfrm>
        </p:grpSpPr>
        <p:pic>
          <p:nvPicPr>
            <p:cNvPr id="38" name="Picture 12" descr="C:\Users\User\Desktop\Нидерланды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6" y="2062978"/>
              <a:ext cx="1391989" cy="162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22064" y="3365724"/>
              <a:ext cx="1628030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Netherlands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27713" y="1697579"/>
            <a:ext cx="1826285" cy="776511"/>
            <a:chOff x="735893" y="3933056"/>
            <a:chExt cx="2152389" cy="897111"/>
          </a:xfrm>
        </p:grpSpPr>
        <p:pic>
          <p:nvPicPr>
            <p:cNvPr id="44" name="Picture 10" descr="C:\Users\User\Desktop\Австрия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933056"/>
              <a:ext cx="1700658" cy="89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735893" y="3933056"/>
              <a:ext cx="1324846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Austria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516536" y="5641883"/>
            <a:ext cx="1836600" cy="1187213"/>
            <a:chOff x="408878" y="5199383"/>
            <a:chExt cx="2164546" cy="1371600"/>
          </a:xfrm>
        </p:grpSpPr>
        <p:pic>
          <p:nvPicPr>
            <p:cNvPr id="54" name="Picture 11" descr="C:\Users\User\Desktop\Германия 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78" y="5199383"/>
              <a:ext cx="10636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274223" y="5952750"/>
              <a:ext cx="1299201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Germany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588224" y="5250701"/>
            <a:ext cx="1961926" cy="1232003"/>
            <a:chOff x="6655420" y="5487443"/>
            <a:chExt cx="1961926" cy="1232003"/>
          </a:xfrm>
        </p:grpSpPr>
        <p:pic>
          <p:nvPicPr>
            <p:cNvPr id="57" name="Picture 9" descr="C:\Users\User\Desktop\Кипр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420" y="5493829"/>
              <a:ext cx="1961926" cy="122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825445" y="5487443"/>
              <a:ext cx="978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Cyprus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243572" y="3039890"/>
            <a:ext cx="1438711" cy="1832993"/>
            <a:chOff x="6923531" y="3151062"/>
            <a:chExt cx="1438711" cy="1832993"/>
          </a:xfrm>
        </p:grpSpPr>
        <p:pic>
          <p:nvPicPr>
            <p:cNvPr id="60" name="Picture 8" descr="C:\Users\User\Desktop\Израиль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98" y="3239367"/>
              <a:ext cx="870644" cy="174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923531" y="3151062"/>
              <a:ext cx="986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Israel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660232" y="1372171"/>
            <a:ext cx="2272628" cy="1315751"/>
            <a:chOff x="4419056" y="3922082"/>
            <a:chExt cx="2272628" cy="1315751"/>
          </a:xfrm>
        </p:grpSpPr>
        <p:pic>
          <p:nvPicPr>
            <p:cNvPr id="63" name="Picture 16" descr="http://upinfo.ru/sites/default/files/styles/full/public/story/11-04/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312" y="3922082"/>
              <a:ext cx="2225372" cy="131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419056" y="3922082"/>
              <a:ext cx="81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Russia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518648" y="818028"/>
            <a:ext cx="1884966" cy="1212590"/>
            <a:chOff x="3767494" y="776178"/>
            <a:chExt cx="1884966" cy="1212590"/>
          </a:xfrm>
        </p:grpSpPr>
        <p:pic>
          <p:nvPicPr>
            <p:cNvPr id="66" name="Picture 14" descr="C:\Users\User\Desktop\Финляндия 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4" y="776178"/>
              <a:ext cx="808393" cy="1212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4402113" y="819098"/>
              <a:ext cx="1250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Finland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78316" y="4718995"/>
            <a:ext cx="1563212" cy="1763709"/>
            <a:chOff x="378316" y="4718995"/>
            <a:chExt cx="1563212" cy="1763709"/>
          </a:xfrm>
        </p:grpSpPr>
        <p:sp>
          <p:nvSpPr>
            <p:cNvPr id="69" name="TextBox 68"/>
            <p:cNvSpPr txBox="1"/>
            <p:nvPr/>
          </p:nvSpPr>
          <p:spPr>
            <a:xfrm>
              <a:off x="914466" y="4718995"/>
              <a:ext cx="1027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Denmark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70" name="Picture 18" descr="C:\Users\User\Desktop\Дания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16" y="4974268"/>
              <a:ext cx="1563212" cy="1508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2267744" y="936920"/>
            <a:ext cx="1151269" cy="1155714"/>
            <a:chOff x="2267744" y="936920"/>
            <a:chExt cx="1151269" cy="1155714"/>
          </a:xfrm>
        </p:grpSpPr>
        <p:sp>
          <p:nvSpPr>
            <p:cNvPr id="72" name="TextBox 71"/>
            <p:cNvSpPr txBox="1"/>
            <p:nvPr/>
          </p:nvSpPr>
          <p:spPr>
            <a:xfrm>
              <a:off x="2267744" y="1784857"/>
              <a:ext cx="1114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Lithuania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73" name="Picture 19" descr="C:\Users\User\Desktop\Литва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63" y="936920"/>
              <a:ext cx="1047750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4653461" y="5448292"/>
            <a:ext cx="1289050" cy="871487"/>
            <a:chOff x="4653461" y="5448292"/>
            <a:chExt cx="1289050" cy="871487"/>
          </a:xfrm>
        </p:grpSpPr>
        <p:sp>
          <p:nvSpPr>
            <p:cNvPr id="75" name="TextBox 74"/>
            <p:cNvSpPr txBox="1"/>
            <p:nvPr/>
          </p:nvSpPr>
          <p:spPr>
            <a:xfrm>
              <a:off x="4865938" y="601200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61616"/>
                  </a:solidFill>
                  <a:latin typeface="Times New Roman" pitchFamily="18" charset="0"/>
                  <a:cs typeface="Times New Roman" pitchFamily="18" charset="0"/>
                </a:rPr>
                <a:t>Turkey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76" name="Picture 20" descr="C:\Users\User\Desktop\Турция 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461" y="5448292"/>
              <a:ext cx="1289050" cy="56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174" flipV="1">
            <a:off x="1918155" y="4645999"/>
            <a:ext cx="1985188" cy="1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7869" y="3645023"/>
            <a:ext cx="1985188" cy="1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24" flipV="1">
            <a:off x="1985024" y="2605013"/>
            <a:ext cx="1985188" cy="1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98" flipV="1">
            <a:off x="2995370" y="2160855"/>
            <a:ext cx="1552524" cy="1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7168" flipV="1">
            <a:off x="2911950" y="4821216"/>
            <a:ext cx="1885098" cy="1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2888">
            <a:off x="4423187" y="4700452"/>
            <a:ext cx="1265385" cy="1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0609" flipV="1">
            <a:off x="5226276" y="4407602"/>
            <a:ext cx="218141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0959" flipV="1">
            <a:off x="5462665" y="3507436"/>
            <a:ext cx="2402605" cy="18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319" flipV="1">
            <a:off x="4982097" y="2553017"/>
            <a:ext cx="1830559" cy="1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240">
            <a:off x="4357870" y="2332126"/>
            <a:ext cx="928072" cy="1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dide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600000" cy="210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_dide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15404"/>
            <a:ext cx="3600000" cy="204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7850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spc="-80" dirty="0">
                <a:solidFill>
                  <a:schemeClr val="bg1"/>
                </a:solidFill>
                <a:latin typeface="Calibri" pitchFamily="34" charset="0"/>
              </a:rPr>
              <a:t>VMG</a:t>
            </a:r>
            <a:r>
              <a:rPr lang="en-US" sz="2800" spc="-80" dirty="0"/>
              <a:t> </a:t>
            </a:r>
            <a:r>
              <a:rPr lang="en-US" sz="2800" b="1" i="1" spc="-80" dirty="0">
                <a:solidFill>
                  <a:schemeClr val="bg1"/>
                </a:solidFill>
                <a:latin typeface="Calibri" pitchFamily="34" charset="0"/>
              </a:rPr>
              <a:t>Industry, Foreign Limited Liability Company </a:t>
            </a:r>
            <a:endParaRPr lang="ru-RU" sz="2800" b="1" i="1" spc="-8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User\Мои документы\Downloads\135px-Flag_of_the_Netherlands.svg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 b="7353"/>
          <a:stretch/>
        </p:blipFill>
        <p:spPr bwMode="auto">
          <a:xfrm>
            <a:off x="7020272" y="3639828"/>
            <a:ext cx="720000" cy="43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2" descr="300px-Flag_of_Lithuania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10009"/>
          <a:stretch/>
        </p:blipFill>
        <p:spPr bwMode="auto">
          <a:xfrm>
            <a:off x="7020272" y="3093670"/>
            <a:ext cx="720000" cy="43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838" y="1341438"/>
            <a:ext cx="504031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Project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 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Vertically integrated wood-processing complex</a:t>
            </a:r>
          </a:p>
          <a:p>
            <a:pPr>
              <a:defRPr/>
            </a:pP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Investor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</a:t>
            </a:r>
          </a:p>
          <a:p>
            <a:pPr lvl="1"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- Lithuania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- Netherland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Employees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200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spc="-110" dirty="0" err="1">
                <a:solidFill>
                  <a:schemeClr val="bg1"/>
                </a:solidFill>
                <a:latin typeface="Calibri" pitchFamily="34" charset="0"/>
              </a:rPr>
              <a:t>Kronospan</a:t>
            </a:r>
            <a:r>
              <a:rPr lang="en-US" sz="2800" b="1" i="1" spc="-110" dirty="0">
                <a:solidFill>
                  <a:schemeClr val="bg1"/>
                </a:solidFill>
                <a:latin typeface="Calibri" pitchFamily="34" charset="0"/>
              </a:rPr>
              <a:t> OSB, Foreign Limited Liability Company</a:t>
            </a:r>
          </a:p>
        </p:txBody>
      </p:sp>
      <p:pic>
        <p:nvPicPr>
          <p:cNvPr id="14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4592" r="75806"/>
          <a:stretch/>
        </p:blipFill>
        <p:spPr bwMode="auto">
          <a:xfrm>
            <a:off x="2407774" y="5517232"/>
            <a:ext cx="1228122" cy="576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779838" y="1516063"/>
            <a:ext cx="504031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Project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 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Setting up production of materials for furniture and construction industries </a:t>
            </a:r>
          </a:p>
          <a:p>
            <a:pPr>
              <a:defRPr/>
            </a:pP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Investor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</a:t>
            </a:r>
          </a:p>
          <a:p>
            <a:pPr lvl="1"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- Austria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			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Employees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: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125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5" descr="S:\ОРиФИ\Фото инфраструктуры\2014.03.25\IMG_29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867" b="37538"/>
          <a:stretch/>
        </p:blipFill>
        <p:spPr bwMode="auto">
          <a:xfrm>
            <a:off x="283369" y="2779807"/>
            <a:ext cx="3600000" cy="189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7" descr="f1304_austria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720000" cy="53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://life97.com.ua/img/userimages/user_641/OSB_panel_03_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60012" y="896463"/>
            <a:ext cx="2497628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3804" y="4950000"/>
            <a:ext cx="2590044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spc="-110" dirty="0" err="1" smtClean="0">
                <a:solidFill>
                  <a:schemeClr val="bg1"/>
                </a:solidFill>
                <a:latin typeface="Calibri" pitchFamily="34" charset="0"/>
              </a:rPr>
              <a:t>Kronochem</a:t>
            </a:r>
            <a:r>
              <a:rPr lang="en-US" sz="2800" b="1" i="1" spc="-11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800" b="1" i="1" spc="-110" dirty="0">
                <a:solidFill>
                  <a:schemeClr val="bg1"/>
                </a:solidFill>
                <a:latin typeface="Calibri" pitchFamily="34" charset="0"/>
              </a:rPr>
              <a:t>Foreign Limited Liability Company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275" y="1340768"/>
            <a:ext cx="50419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Project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: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«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Setting up the production of 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the urea-formaldehyde resins and the phenol formaldehyde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resins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»</a:t>
            </a:r>
          </a:p>
          <a:p>
            <a:pPr>
              <a:defRPr/>
            </a:pPr>
            <a:endParaRPr lang="en-US" sz="2000" b="1" dirty="0" smtClean="0">
              <a:solidFill>
                <a:srgbClr val="161616"/>
              </a:solidFill>
              <a:latin typeface="Calibri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rgbClr val="161616"/>
                </a:solidFill>
                <a:latin typeface="Calibri" pitchFamily="34" charset="0"/>
              </a:rPr>
              <a:t>Investor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: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lvl="1"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	- </a:t>
            </a:r>
            <a:r>
              <a:rPr lang="en-US" sz="2400" b="1" dirty="0" err="1" smtClean="0">
                <a:solidFill>
                  <a:srgbClr val="161616"/>
                </a:solidFill>
                <a:latin typeface="Calibri" pitchFamily="34" charset="0"/>
              </a:rPr>
              <a:t>Austira</a:t>
            </a:r>
            <a:endParaRPr lang="ru-RU" sz="2400" b="1" dirty="0" smtClean="0">
              <a:solidFill>
                <a:srgbClr val="161616"/>
              </a:solidFill>
              <a:latin typeface="Calibri" pitchFamily="34" charset="0"/>
            </a:endParaRPr>
          </a:p>
          <a:p>
            <a:pPr lvl="1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Employees: 25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14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4592" r="75806"/>
          <a:stretch/>
        </p:blipFill>
        <p:spPr bwMode="auto">
          <a:xfrm>
            <a:off x="2407774" y="5517232"/>
            <a:ext cx="1228122" cy="576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" descr="S:\ОРиФИ\РЕЗИДЕНТЫ\КРОНОСПАН\перспектива\kronospan Belarus - visualization of plant in Smorg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" y="1586012"/>
            <a:ext cx="3600000" cy="199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7" descr="f1304_austria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95064"/>
            <a:ext cx="720000" cy="53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3244334"/>
            <a:ext cx="1420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8" name="Picture 4" descr="http://www.kcnti.ru/wp-content/uploads/2014/03/17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8" y="3869685"/>
            <a:ext cx="3048001" cy="243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5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User\Рабочий стол\shid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496" y="382534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988" name="Picture 4" descr="C:\Documents and Settings\User\Рабочий стол\1790305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496" y="1221016"/>
            <a:ext cx="3600000" cy="235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1" spc="-150" dirty="0">
                <a:solidFill>
                  <a:schemeClr val="bg1"/>
                </a:solidFill>
                <a:latin typeface="Calibri" pitchFamily="34" charset="0"/>
              </a:rPr>
              <a:t>Omsk Carbon Mogilev, Foreign Limited Liability Company</a:t>
            </a:r>
            <a:endParaRPr lang="ru-RU" sz="2600" b="1" i="1" spc="-1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375" y="1433513"/>
            <a:ext cx="536416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Project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Setting up an enterprise for carbon black production</a:t>
            </a: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Investor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:</a:t>
            </a:r>
          </a:p>
          <a:p>
            <a:pPr lvl="1"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	- </a:t>
            </a:r>
            <a:r>
              <a:rPr lang="en-US" sz="2400" b="1" dirty="0">
                <a:solidFill>
                  <a:srgbClr val="161616"/>
                </a:solidFill>
                <a:latin typeface="Calibri" pitchFamily="34" charset="0"/>
              </a:rPr>
              <a:t>Russia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Employees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: 448</a:t>
            </a:r>
          </a:p>
        </p:txBody>
      </p:sp>
      <p:pic>
        <p:nvPicPr>
          <p:cNvPr id="7" name="Picture 12" descr="rus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580" y="3099949"/>
            <a:ext cx="720000" cy="41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4425457"/>
              </p:ext>
            </p:extLst>
          </p:nvPr>
        </p:nvGraphicFramePr>
        <p:xfrm>
          <a:off x="35496" y="128016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44" y="1196752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Production output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2496441"/>
              </p:ext>
            </p:extLst>
          </p:nvPr>
        </p:nvGraphicFramePr>
        <p:xfrm>
          <a:off x="2339752" y="128016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2000" y="1196752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Export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1672698"/>
              </p:ext>
            </p:extLst>
          </p:nvPr>
        </p:nvGraphicFramePr>
        <p:xfrm>
          <a:off x="4644008" y="130685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6256" y="1223442"/>
            <a:ext cx="194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Investments in fixed assets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2065585"/>
              </p:ext>
            </p:extLst>
          </p:nvPr>
        </p:nvGraphicFramePr>
        <p:xfrm>
          <a:off x="6876256" y="1324992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8504" y="1249015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FDI on a net basis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73822644"/>
              </p:ext>
            </p:extLst>
          </p:nvPr>
        </p:nvGraphicFramePr>
        <p:xfrm>
          <a:off x="35496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744" y="433792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Production output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32222006"/>
              </p:ext>
            </p:extLst>
          </p:nvPr>
        </p:nvGraphicFramePr>
        <p:xfrm>
          <a:off x="2267744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67744" y="433792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Export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234067459"/>
              </p:ext>
            </p:extLst>
          </p:nvPr>
        </p:nvGraphicFramePr>
        <p:xfrm>
          <a:off x="4644008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16256" y="4337920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10000"/>
                  </a:schemeClr>
                </a:solidFill>
              </a:rPr>
              <a:t>Investments in fixed assets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71180438"/>
              </p:ext>
            </p:extLst>
          </p:nvPr>
        </p:nvGraphicFramePr>
        <p:xfrm>
          <a:off x="6948264" y="437331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48504" y="433792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10000"/>
                  </a:schemeClr>
                </a:solidFill>
              </a:rPr>
              <a:t>FDI on a net basis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23103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-150" dirty="0" smtClean="0">
                <a:latin typeface="+mn-lt"/>
              </a:rPr>
              <a:t>Performance indicators of Mogilev FEZ</a:t>
            </a:r>
            <a:endParaRPr lang="ru-RU" sz="2400" b="1" i="1" spc="-15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76" y="8154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Share of Mogilev  FEZ in the Mogilev region</a:t>
            </a:r>
            <a:r>
              <a:rPr lang="ru-RU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, %</a:t>
            </a:r>
            <a:endParaRPr lang="ru-RU" sz="2400" b="1" i="1" spc="-100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" y="37890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10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Share of Mogilev  FEZ in the </a:t>
            </a:r>
            <a:r>
              <a:rPr lang="en-US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Republic of Belarus</a:t>
            </a:r>
            <a:r>
              <a:rPr lang="ru-RU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, %</a:t>
            </a:r>
            <a:endParaRPr lang="ru-RU" sz="2400" b="1" i="1" spc="-100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814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rgbClr val="FFFFFF"/>
      </a:lt1>
      <a:dk2>
        <a:srgbClr val="FF0000"/>
      </a:dk2>
      <a:lt2>
        <a:srgbClr val="FFFFFF"/>
      </a:lt2>
      <a:accent1>
        <a:srgbClr val="FD1301"/>
      </a:accent1>
      <a:accent2>
        <a:srgbClr val="C00000"/>
      </a:accent2>
      <a:accent3>
        <a:srgbClr val="FD514D"/>
      </a:accent3>
      <a:accent4>
        <a:srgbClr val="9E8B86"/>
      </a:accent4>
      <a:accent5>
        <a:srgbClr val="A5A5A5"/>
      </a:accent5>
      <a:accent6>
        <a:srgbClr val="D8D8D8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576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572</cp:revision>
  <dcterms:created xsi:type="dcterms:W3CDTF">2011-07-11T08:12:10Z</dcterms:created>
  <dcterms:modified xsi:type="dcterms:W3CDTF">2015-03-05T07:58:04Z</dcterms:modified>
</cp:coreProperties>
</file>